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73" r:id="rId4"/>
    <p:sldId id="274" r:id="rId5"/>
    <p:sldId id="261" r:id="rId6"/>
    <p:sldId id="258" r:id="rId7"/>
    <p:sldId id="268" r:id="rId8"/>
    <p:sldId id="271" r:id="rId9"/>
    <p:sldId id="265" r:id="rId10"/>
    <p:sldId id="266" r:id="rId11"/>
    <p:sldId id="259" r:id="rId12"/>
    <p:sldId id="262" r:id="rId13"/>
    <p:sldId id="269" r:id="rId14"/>
    <p:sldId id="278" r:id="rId15"/>
    <p:sldId id="277" r:id="rId16"/>
    <p:sldId id="263" r:id="rId17"/>
    <p:sldId id="270" r:id="rId18"/>
    <p:sldId id="272" r:id="rId19"/>
    <p:sldId id="260"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3" autoAdjust="0"/>
    <p:restoredTop sz="94660"/>
  </p:normalViewPr>
  <p:slideViewPr>
    <p:cSldViewPr snapToGrid="0">
      <p:cViewPr varScale="1">
        <p:scale>
          <a:sx n="86" d="100"/>
          <a:sy n="86" d="100"/>
        </p:scale>
        <p:origin x="40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CE816F5-7860-4661-9D56-969717C29EB7}" type="datetimeFigureOut">
              <a:rPr lang="fr-FR" smtClean="0"/>
              <a:t>22/01/2023</a:t>
            </a:fld>
            <a:endParaRPr lang="fr-FR"/>
          </a:p>
        </p:txBody>
      </p:sp>
      <p:sp>
        <p:nvSpPr>
          <p:cNvPr id="5" name="Footer Placeholder 4"/>
          <p:cNvSpPr>
            <a:spLocks noGrp="1"/>
          </p:cNvSpPr>
          <p:nvPr>
            <p:ph type="ftr" sz="quarter" idx="11"/>
          </p:nvPr>
        </p:nvSpPr>
        <p:spPr>
          <a:xfrm>
            <a:off x="2416500" y="329307"/>
            <a:ext cx="4973915" cy="309201"/>
          </a:xfrm>
        </p:spPr>
        <p:txBody>
          <a:bodyPr/>
          <a:lstStyle/>
          <a:p>
            <a:endParaRPr lang="fr-FR"/>
          </a:p>
        </p:txBody>
      </p:sp>
      <p:sp>
        <p:nvSpPr>
          <p:cNvPr id="6" name="Slide Number Placeholder 5"/>
          <p:cNvSpPr>
            <a:spLocks noGrp="1"/>
          </p:cNvSpPr>
          <p:nvPr>
            <p:ph type="sldNum" sz="quarter" idx="12"/>
          </p:nvPr>
        </p:nvSpPr>
        <p:spPr>
          <a:xfrm>
            <a:off x="1437664" y="798973"/>
            <a:ext cx="811019" cy="503578"/>
          </a:xfrm>
        </p:spPr>
        <p:txBody>
          <a:bodyPr/>
          <a:lstStyle/>
          <a:p>
            <a:fld id="{424B799C-19C3-4012-87C0-EAF1E3087555}" type="slidenum">
              <a:rPr lang="fr-FR" smtClean="0"/>
              <a:t>‹N°›</a:t>
            </a:fld>
            <a:endParaRPr lang="fr-F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2957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CE816F5-7860-4661-9D56-969717C29EB7}" type="datetimeFigureOut">
              <a:rPr lang="fr-FR" smtClean="0"/>
              <a:t>22/01/2023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4B799C-19C3-4012-87C0-EAF1E3087555}" type="slidenum">
              <a:rPr lang="fr-FR" smtClean="0"/>
              <a:t>‹N°›</a:t>
            </a:fld>
            <a:endParaRPr lang="fr-F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965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CE816F5-7860-4661-9D56-969717C29EB7}" type="datetimeFigureOut">
              <a:rPr lang="fr-FR" smtClean="0"/>
              <a:t>22/01/2023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4B799C-19C3-4012-87C0-EAF1E3087555}" type="slidenum">
              <a:rPr lang="fr-FR" smtClean="0"/>
              <a:t>‹N°›</a:t>
            </a:fld>
            <a:endParaRPr lang="fr-F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1104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CE816F5-7860-4661-9D56-969717C29EB7}" type="datetimeFigureOut">
              <a:rPr lang="fr-FR" smtClean="0"/>
              <a:t>22/01/2023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4B799C-19C3-4012-87C0-EAF1E3087555}" type="slidenum">
              <a:rPr lang="fr-FR" smtClean="0"/>
              <a:t>‹N°›</a:t>
            </a:fld>
            <a:endParaRPr lang="fr-F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478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CE816F5-7860-4661-9D56-969717C29EB7}" type="datetimeFigureOut">
              <a:rPr lang="fr-FR" smtClean="0"/>
              <a:t>22/01/2023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4B799C-19C3-4012-87C0-EAF1E3087555}" type="slidenum">
              <a:rPr lang="fr-FR" smtClean="0"/>
              <a:t>‹N°›</a:t>
            </a:fld>
            <a:endParaRPr lang="fr-F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0548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CE816F5-7860-4661-9D56-969717C29EB7}" type="datetimeFigureOut">
              <a:rPr lang="fr-FR" smtClean="0"/>
              <a:t>22/01/2023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24B799C-19C3-4012-87C0-EAF1E3087555}" type="slidenum">
              <a:rPr lang="fr-FR" smtClean="0"/>
              <a:t>‹N°›</a:t>
            </a:fld>
            <a:endParaRPr lang="fr-F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5154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CE816F5-7860-4661-9D56-969717C29EB7}" type="datetimeFigureOut">
              <a:rPr lang="fr-FR" smtClean="0"/>
              <a:t>22/01/2023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24B799C-19C3-4012-87C0-EAF1E3087555}" type="slidenum">
              <a:rPr lang="fr-FR" smtClean="0"/>
              <a:t>‹N°›</a:t>
            </a:fld>
            <a:endParaRPr lang="fr-F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830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CE816F5-7860-4661-9D56-969717C29EB7}" type="datetimeFigureOut">
              <a:rPr lang="fr-FR" smtClean="0"/>
              <a:t>22/01/2023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24B799C-19C3-4012-87C0-EAF1E3087555}" type="slidenum">
              <a:rPr lang="fr-FR" smtClean="0"/>
              <a:t>‹N°›</a:t>
            </a:fld>
            <a:endParaRPr lang="fr-F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230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816F5-7860-4661-9D56-969717C29EB7}" type="datetimeFigureOut">
              <a:rPr lang="fr-FR" smtClean="0"/>
              <a:t>22/01/2023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24B799C-19C3-4012-87C0-EAF1E3087555}" type="slidenum">
              <a:rPr lang="fr-FR" smtClean="0"/>
              <a:t>‹N°›</a:t>
            </a:fld>
            <a:endParaRPr lang="fr-FR"/>
          </a:p>
        </p:txBody>
      </p:sp>
    </p:spTree>
    <p:extLst>
      <p:ext uri="{BB962C8B-B14F-4D97-AF65-F5344CB8AC3E}">
        <p14:creationId xmlns:p14="http://schemas.microsoft.com/office/powerpoint/2010/main" val="335675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CE816F5-7860-4661-9D56-969717C29EB7}" type="datetimeFigureOut">
              <a:rPr lang="fr-FR" smtClean="0"/>
              <a:t>22/01/2023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24B799C-19C3-4012-87C0-EAF1E3087555}" type="slidenum">
              <a:rPr lang="fr-FR" smtClean="0"/>
              <a:t>‹N°›</a:t>
            </a:fld>
            <a:endParaRPr lang="fr-F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1876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CE816F5-7860-4661-9D56-969717C29EB7}" type="datetimeFigureOut">
              <a:rPr lang="fr-FR" smtClean="0"/>
              <a:t>22/01/2023</a:t>
            </a:fld>
            <a:endParaRPr lang="fr-FR"/>
          </a:p>
        </p:txBody>
      </p:sp>
      <p:sp>
        <p:nvSpPr>
          <p:cNvPr id="6" name="Footer Placeholder 5"/>
          <p:cNvSpPr>
            <a:spLocks noGrp="1"/>
          </p:cNvSpPr>
          <p:nvPr>
            <p:ph type="ftr" sz="quarter" idx="11"/>
          </p:nvPr>
        </p:nvSpPr>
        <p:spPr>
          <a:xfrm>
            <a:off x="1447382" y="318640"/>
            <a:ext cx="5541004" cy="320931"/>
          </a:xfrm>
        </p:spPr>
        <p:txBody>
          <a:bodyPr/>
          <a:lstStyle/>
          <a:p>
            <a:endParaRPr lang="fr-FR"/>
          </a:p>
        </p:txBody>
      </p:sp>
      <p:sp>
        <p:nvSpPr>
          <p:cNvPr id="7" name="Slide Number Placeholder 6"/>
          <p:cNvSpPr>
            <a:spLocks noGrp="1"/>
          </p:cNvSpPr>
          <p:nvPr>
            <p:ph type="sldNum" sz="quarter" idx="12"/>
          </p:nvPr>
        </p:nvSpPr>
        <p:spPr/>
        <p:txBody>
          <a:bodyPr/>
          <a:lstStyle/>
          <a:p>
            <a:fld id="{424B799C-19C3-4012-87C0-EAF1E3087555}" type="slidenum">
              <a:rPr lang="fr-FR" smtClean="0"/>
              <a:t>‹N°›</a:t>
            </a:fld>
            <a:endParaRPr lang="fr-F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81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E816F5-7860-4661-9D56-969717C29EB7}" type="datetimeFigureOut">
              <a:rPr lang="fr-FR" smtClean="0"/>
              <a:t>22/01/2023</a:t>
            </a:fld>
            <a:endParaRPr lang="fr-F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24B799C-19C3-4012-87C0-EAF1E3087555}" type="slidenum">
              <a:rPr lang="fr-FR" smtClean="0"/>
              <a:t>‹N°›</a:t>
            </a:fld>
            <a:endParaRPr lang="fr-F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177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cid:5b0f6bfb-3517-43c6-8098-6b3b2a7eba13@eurprd04.prod.outlook.com" TargetMode="External"/><Relationship Id="rId5" Type="http://schemas.openxmlformats.org/officeDocument/2006/relationships/image" Target="../media/image19.jpeg"/><Relationship Id="rId4" Type="http://schemas.openxmlformats.org/officeDocument/2006/relationships/image" Target="cid:6a640673-aae8-4a3f-b9ed-db529ff8d83f@eurprd04.prod.outlook.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onisep.fr/Ressources/univers-formation/Formations/Post-bac/classe-preparatoire-ats-biologie" TargetMode="External"/><Relationship Id="rId3" Type="http://schemas.openxmlformats.org/officeDocument/2006/relationships/hyperlink" Target="https://www.onisep.fr/Ressources/univers-formation/Formations/Post-bac/licence-pro-mention-biologie-analytique-et-experimentale" TargetMode="External"/><Relationship Id="rId7" Type="http://schemas.openxmlformats.org/officeDocument/2006/relationships/hyperlink" Target="https://www.onisep.fr/Ressources/univers-formation/Formations/Post-bac/licence-pro-mention-valorisation-des-agro-ressources" TargetMode="External"/><Relationship Id="rId2" Type="http://schemas.openxmlformats.org/officeDocument/2006/relationships/hyperlink" Target="https://www.onisep.fr/Ressources/univers-formation/Formations/Post-bac/licence-pro-mention-bio-industries-et-biotechnologies" TargetMode="External"/><Relationship Id="rId1" Type="http://schemas.openxmlformats.org/officeDocument/2006/relationships/slideLayout" Target="../slideLayouts/slideLayout2.xml"/><Relationship Id="rId6" Type="http://schemas.openxmlformats.org/officeDocument/2006/relationships/hyperlink" Target="https://www.onisep.fr/Ressources/univers-formation/Formations/Post-bac/licence-pro-mention-qualite-hygiene-securite-sante-environnement" TargetMode="External"/><Relationship Id="rId11" Type="http://schemas.openxmlformats.org/officeDocument/2006/relationships/image" Target="../media/image2.png"/><Relationship Id="rId5" Type="http://schemas.openxmlformats.org/officeDocument/2006/relationships/hyperlink" Target="https://www.onisep.fr/Ressources/univers-formation/Formations/Post-bac/licence-pro-mention-metiers-de-la-sante-nutrition-alimentation" TargetMode="External"/><Relationship Id="rId10" Type="http://schemas.openxmlformats.org/officeDocument/2006/relationships/hyperlink" Target="https://www.onisep.fr/Ressources/univers-formation/Formations/Post-bac/diplome-d-ingenieur-de-l-ecole-nationale-veterinaire-agroalimentaire-et-de-l-alimentation-nantes-atlantique" TargetMode="External"/><Relationship Id="rId4" Type="http://schemas.openxmlformats.org/officeDocument/2006/relationships/hyperlink" Target="https://www.onisep.fr/Ressources/univers-formation/Formations/Post-bac/licence-pro-mention-industries-agroalimentaires-gestion-production-et-valorisation" TargetMode="External"/><Relationship Id="rId9" Type="http://schemas.openxmlformats.org/officeDocument/2006/relationships/hyperlink" Target="https://www.onisep.fr/Ressources/univers-formation/Formations/Post-bac/diplome-d-ingenieur-de-l-ecole-nationale-superieure-d-agronomie-et-des-industries-alimentaires-de-l-universite-de-lorraine-specialite-industries-a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onisep.fr/Ressources/univers-formation/Formations/Post-bac/deust-analyse-des-milieux-biologiques" TargetMode="External"/><Relationship Id="rId3" Type="http://schemas.openxmlformats.org/officeDocument/2006/relationships/hyperlink" Target="https://www.onisep.fr/Ressources/univers-formation/Formations/Post-bac/bts-bioanalyses-et-controles" TargetMode="External"/><Relationship Id="rId7" Type="http://schemas.openxmlformats.org/officeDocument/2006/relationships/hyperlink" Target="https://www.onisep.fr/Ressources/univers-formation/Formations/Post-bac/btsa-analyses-biologiques-biotechnologiques-agricoles-et-environnementales" TargetMode="External"/><Relationship Id="rId2" Type="http://schemas.openxmlformats.org/officeDocument/2006/relationships/hyperlink" Target="https://www.onisep.fr/Ressources/univers-formation/Formations/Post-bac/bts-analyses-de-biologie-medicale" TargetMode="External"/><Relationship Id="rId1" Type="http://schemas.openxmlformats.org/officeDocument/2006/relationships/slideLayout" Target="../slideLayouts/slideLayout2.xml"/><Relationship Id="rId6" Type="http://schemas.openxmlformats.org/officeDocument/2006/relationships/hyperlink" Target="https://www.onisep.fr/Ressources/univers-formation/Formations/Post-bac/bts-metiers-de-l-eau" TargetMode="External"/><Relationship Id="rId5" Type="http://schemas.openxmlformats.org/officeDocument/2006/relationships/hyperlink" Target="https://www.onisep.fr/Ressources/univers-formation/Formations/Post-bac/bts-biotechnologies" TargetMode="External"/><Relationship Id="rId4" Type="http://schemas.openxmlformats.org/officeDocument/2006/relationships/hyperlink" Target="https://www.onisep.fr/Ressources/univers-formation/Formations/Post-bac/bts-bioqualite" TargetMode="Externa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cid:5721e448-4e5d-46f5-8353-8cae313d2656@eurprd04.prod.outlook.com" TargetMode="External"/><Relationship Id="rId3" Type="http://schemas.openxmlformats.org/officeDocument/2006/relationships/image" Target="cid:41394eb3-ba72-4c21-9a14-cf0731193b97@eurprd04.prod.outlook.com" TargetMode="External"/><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tiff"/><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cid:0f1534d9-c06f-402a-ac01-f94f97b68fcf@eurprd04.prod.outlook.com" TargetMode="Externa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CBDCD3-53ED-400D-B044-8F684C385784}"/>
              </a:ext>
            </a:extLst>
          </p:cNvPr>
          <p:cNvSpPr>
            <a:spLocks noGrp="1"/>
          </p:cNvSpPr>
          <p:nvPr>
            <p:ph type="ctrTitle"/>
          </p:nvPr>
        </p:nvSpPr>
        <p:spPr>
          <a:xfrm>
            <a:off x="449019" y="503851"/>
            <a:ext cx="9702687" cy="2034075"/>
          </a:xfrm>
        </p:spPr>
        <p:txBody>
          <a:bodyPr>
            <a:normAutofit/>
          </a:bodyPr>
          <a:lstStyle/>
          <a:p>
            <a:pPr algn="ctr"/>
            <a:r>
              <a:rPr lang="fr-FR" sz="7200" dirty="0"/>
              <a:t>BTSA </a:t>
            </a:r>
            <a:r>
              <a:rPr lang="fr-FR" sz="7200" dirty="0" err="1"/>
              <a:t>Anabiotec</a:t>
            </a:r>
            <a:endParaRPr lang="fr-FR" sz="7200" dirty="0"/>
          </a:p>
        </p:txBody>
      </p:sp>
      <p:sp>
        <p:nvSpPr>
          <p:cNvPr id="3" name="Sous-titre 2">
            <a:extLst>
              <a:ext uri="{FF2B5EF4-FFF2-40B4-BE49-F238E27FC236}">
                <a16:creationId xmlns:a16="http://schemas.microsoft.com/office/drawing/2014/main" id="{8D8296FB-7F4D-4CC7-9EAF-84DE8C2F2BF7}"/>
              </a:ext>
            </a:extLst>
          </p:cNvPr>
          <p:cNvSpPr>
            <a:spLocks noGrp="1"/>
          </p:cNvSpPr>
          <p:nvPr>
            <p:ph type="subTitle" idx="1"/>
          </p:nvPr>
        </p:nvSpPr>
        <p:spPr>
          <a:xfrm>
            <a:off x="1524000" y="3602037"/>
            <a:ext cx="9144000" cy="2887539"/>
          </a:xfrm>
        </p:spPr>
        <p:txBody>
          <a:bodyPr>
            <a:normAutofit/>
          </a:bodyPr>
          <a:lstStyle/>
          <a:p>
            <a:endParaRPr lang="fr-FR" dirty="0"/>
          </a:p>
          <a:p>
            <a:r>
              <a:rPr lang="fr-FR" dirty="0"/>
              <a:t>LYCEE LES MANDAILLES</a:t>
            </a:r>
            <a:br>
              <a:rPr lang="fr-FR" dirty="0"/>
            </a:br>
            <a:r>
              <a:rPr lang="fr-FR" sz="1050" dirty="0"/>
              <a:t>18 rue du stade</a:t>
            </a:r>
          </a:p>
          <a:p>
            <a:r>
              <a:rPr lang="fr-FR" sz="1050" dirty="0"/>
              <a:t>26330 Châteauneuf de Galaure</a:t>
            </a:r>
          </a:p>
          <a:p>
            <a:pPr algn="r"/>
            <a:r>
              <a:rPr lang="fr-FR" dirty="0">
                <a:solidFill>
                  <a:srgbClr val="0070C0"/>
                </a:solidFill>
              </a:rPr>
              <a:t>/</a:t>
            </a:r>
          </a:p>
        </p:txBody>
      </p:sp>
    </p:spTree>
    <p:extLst>
      <p:ext uri="{BB962C8B-B14F-4D97-AF65-F5344CB8AC3E}">
        <p14:creationId xmlns:p14="http://schemas.microsoft.com/office/powerpoint/2010/main" val="1755348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C2DF6C-B3DD-41BE-BB1F-AE75A168B5E9}"/>
              </a:ext>
            </a:extLst>
          </p:cNvPr>
          <p:cNvSpPr>
            <a:spLocks noGrp="1"/>
          </p:cNvSpPr>
          <p:nvPr>
            <p:ph type="title"/>
          </p:nvPr>
        </p:nvSpPr>
        <p:spPr/>
        <p:txBody>
          <a:bodyPr/>
          <a:lstStyle/>
          <a:p>
            <a:pPr algn="ctr"/>
            <a:r>
              <a:rPr lang="fr-FR" dirty="0"/>
              <a:t>Domaine des biotechnologies</a:t>
            </a:r>
          </a:p>
        </p:txBody>
      </p:sp>
      <p:pic>
        <p:nvPicPr>
          <p:cNvPr id="3" name="Espace réservé du contenu 2">
            <a:extLst>
              <a:ext uri="{FF2B5EF4-FFF2-40B4-BE49-F238E27FC236}">
                <a16:creationId xmlns:a16="http://schemas.microsoft.com/office/drawing/2014/main" id="{425B1F3F-B34F-6D07-E346-65547898216B}"/>
              </a:ext>
            </a:extLst>
          </p:cNvPr>
          <p:cNvPicPr>
            <a:picLocks noGrp="1" noChangeAspect="1"/>
          </p:cNvPicPr>
          <p:nvPr>
            <p:ph idx="1"/>
          </p:nvPr>
        </p:nvPicPr>
        <p:blipFill>
          <a:blip r:embed="rId2"/>
          <a:stretch>
            <a:fillRect/>
          </a:stretch>
        </p:blipFill>
        <p:spPr>
          <a:xfrm>
            <a:off x="1655322" y="2081439"/>
            <a:ext cx="4597894" cy="3449638"/>
          </a:xfrm>
          <a:prstGeom prst="rect">
            <a:avLst/>
          </a:prstGeom>
        </p:spPr>
      </p:pic>
      <p:pic>
        <p:nvPicPr>
          <p:cNvPr id="5" name="Image 4">
            <a:extLst>
              <a:ext uri="{FF2B5EF4-FFF2-40B4-BE49-F238E27FC236}">
                <a16:creationId xmlns:a16="http://schemas.microsoft.com/office/drawing/2014/main" id="{FCE0CBBE-640D-3B00-2427-97D5507250DC}"/>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966649" y="2157496"/>
            <a:ext cx="1963331" cy="1388137"/>
          </a:xfrm>
          <a:prstGeom prst="rect">
            <a:avLst/>
          </a:prstGeom>
          <a:noFill/>
          <a:ln>
            <a:noFill/>
          </a:ln>
        </p:spPr>
      </p:pic>
      <p:pic>
        <p:nvPicPr>
          <p:cNvPr id="6" name="Image 5">
            <a:extLst>
              <a:ext uri="{FF2B5EF4-FFF2-40B4-BE49-F238E27FC236}">
                <a16:creationId xmlns:a16="http://schemas.microsoft.com/office/drawing/2014/main" id="{6383A168-6262-DC2F-60D8-84F2AA9EB99A}"/>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flipH="1">
            <a:off x="9179857" y="3801034"/>
            <a:ext cx="2708389" cy="2030599"/>
          </a:xfrm>
          <a:prstGeom prst="rect">
            <a:avLst/>
          </a:prstGeom>
          <a:noFill/>
          <a:ln>
            <a:noFill/>
          </a:ln>
        </p:spPr>
      </p:pic>
    </p:spTree>
    <p:extLst>
      <p:ext uri="{BB962C8B-B14F-4D97-AF65-F5344CB8AC3E}">
        <p14:creationId xmlns:p14="http://schemas.microsoft.com/office/powerpoint/2010/main" val="321639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F6282-7B3A-4AEE-A873-37D2319E8DAD}"/>
              </a:ext>
            </a:extLst>
          </p:cNvPr>
          <p:cNvSpPr>
            <a:spLocks noGrp="1"/>
          </p:cNvSpPr>
          <p:nvPr>
            <p:ph type="title"/>
          </p:nvPr>
        </p:nvSpPr>
        <p:spPr/>
        <p:txBody>
          <a:bodyPr/>
          <a:lstStyle/>
          <a:p>
            <a:pPr algn="ctr"/>
            <a:r>
              <a:rPr lang="fr-FR" dirty="0"/>
              <a:t>STAGE pour la voie scolaire</a:t>
            </a:r>
          </a:p>
        </p:txBody>
      </p:sp>
      <p:sp>
        <p:nvSpPr>
          <p:cNvPr id="3" name="Espace réservé du contenu 2">
            <a:extLst>
              <a:ext uri="{FF2B5EF4-FFF2-40B4-BE49-F238E27FC236}">
                <a16:creationId xmlns:a16="http://schemas.microsoft.com/office/drawing/2014/main" id="{5100A012-85D1-43C6-A267-AD7D0F9EA596}"/>
              </a:ext>
            </a:extLst>
          </p:cNvPr>
          <p:cNvSpPr>
            <a:spLocks noGrp="1"/>
          </p:cNvSpPr>
          <p:nvPr>
            <p:ph idx="1"/>
          </p:nvPr>
        </p:nvSpPr>
        <p:spPr/>
        <p:txBody>
          <a:bodyPr>
            <a:normAutofit lnSpcReduction="10000"/>
          </a:bodyPr>
          <a:lstStyle/>
          <a:p>
            <a:r>
              <a:rPr lang="fr-FR" dirty="0"/>
              <a:t>Pour les étudiants en voie scolaire, il y a un stage de 12 semaines à faire à partir de mi Mai la 1</a:t>
            </a:r>
            <a:r>
              <a:rPr lang="fr-FR" baseline="30000" dirty="0"/>
              <a:t>ère</a:t>
            </a:r>
            <a:r>
              <a:rPr lang="fr-FR" dirty="0"/>
              <a:t> année</a:t>
            </a:r>
          </a:p>
          <a:p>
            <a:r>
              <a:rPr lang="fr-FR" dirty="0"/>
              <a:t>Ce stage peut se faire :</a:t>
            </a:r>
          </a:p>
          <a:p>
            <a:pPr lvl="1"/>
            <a:r>
              <a:rPr lang="fr-FR" dirty="0"/>
              <a:t>En laboratoire d’analyses médicales, vétérinaires</a:t>
            </a:r>
          </a:p>
          <a:p>
            <a:pPr lvl="1"/>
            <a:r>
              <a:rPr lang="fr-FR" dirty="0"/>
              <a:t>En agro alimentaire, hygiène alimentaire</a:t>
            </a:r>
          </a:p>
          <a:p>
            <a:pPr lvl="1"/>
            <a:r>
              <a:rPr lang="fr-FR" dirty="0"/>
              <a:t>Dans le domaine de l’environnement</a:t>
            </a:r>
          </a:p>
          <a:p>
            <a:pPr lvl="1"/>
            <a:r>
              <a:rPr lang="fr-FR" dirty="0"/>
              <a:t>En recherche et développement (CNRS, INRAE …)</a:t>
            </a:r>
          </a:p>
          <a:p>
            <a:pPr lvl="1"/>
            <a:r>
              <a:rPr lang="fr-FR" dirty="0"/>
              <a:t>Dans le domaine pharmaceutique, cosmétique, papeteries …</a:t>
            </a:r>
          </a:p>
          <a:p>
            <a:pPr lvl="1"/>
            <a:r>
              <a:rPr lang="fr-FR" dirty="0"/>
              <a:t>Dans l’industrie chimique</a:t>
            </a:r>
          </a:p>
        </p:txBody>
      </p:sp>
    </p:spTree>
    <p:extLst>
      <p:ext uri="{BB962C8B-B14F-4D97-AF65-F5344CB8AC3E}">
        <p14:creationId xmlns:p14="http://schemas.microsoft.com/office/powerpoint/2010/main" val="54146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99D8E0-3849-4CC3-80BA-291C670E2FA6}"/>
              </a:ext>
            </a:extLst>
          </p:cNvPr>
          <p:cNvSpPr>
            <a:spLocks noGrp="1"/>
          </p:cNvSpPr>
          <p:nvPr>
            <p:ph type="title"/>
          </p:nvPr>
        </p:nvSpPr>
        <p:spPr/>
        <p:txBody>
          <a:bodyPr/>
          <a:lstStyle/>
          <a:p>
            <a:pPr algn="ctr"/>
            <a:r>
              <a:rPr lang="fr-FR" dirty="0"/>
              <a:t>PROJETS propre au lycée les </a:t>
            </a:r>
            <a:r>
              <a:rPr lang="fr-FR" dirty="0" err="1"/>
              <a:t>mandailles</a:t>
            </a:r>
            <a:endParaRPr lang="fr-FR" dirty="0"/>
          </a:p>
        </p:txBody>
      </p:sp>
      <p:sp>
        <p:nvSpPr>
          <p:cNvPr id="3" name="Espace réservé du contenu 2">
            <a:extLst>
              <a:ext uri="{FF2B5EF4-FFF2-40B4-BE49-F238E27FC236}">
                <a16:creationId xmlns:a16="http://schemas.microsoft.com/office/drawing/2014/main" id="{1AF5EBD4-62E3-45E5-A15A-B2C1D700941D}"/>
              </a:ext>
            </a:extLst>
          </p:cNvPr>
          <p:cNvSpPr>
            <a:spLocks noGrp="1"/>
          </p:cNvSpPr>
          <p:nvPr>
            <p:ph idx="1"/>
          </p:nvPr>
        </p:nvSpPr>
        <p:spPr/>
        <p:txBody>
          <a:bodyPr>
            <a:normAutofit/>
          </a:bodyPr>
          <a:lstStyle/>
          <a:p>
            <a:r>
              <a:rPr lang="fr-FR" dirty="0"/>
              <a:t>Beaucoup de projet de groupes tout au long de la formation :</a:t>
            </a:r>
          </a:p>
          <a:p>
            <a:pPr lvl="1"/>
            <a:endParaRPr lang="fr-FR" dirty="0"/>
          </a:p>
          <a:p>
            <a:pPr lvl="1"/>
            <a:r>
              <a:rPr lang="fr-FR" b="1" dirty="0"/>
              <a:t>E</a:t>
            </a:r>
            <a:r>
              <a:rPr lang="fr-FR" dirty="0"/>
              <a:t>n lien avec l’ESC (éducation socio culturelle). Il est basé sur les moyens de communication. Certains étudiants organisent des évènements, travail pour une organisation humanitaire, voyage …</a:t>
            </a:r>
          </a:p>
          <a:p>
            <a:pPr lvl="1"/>
            <a:r>
              <a:rPr lang="fr-FR" b="1" dirty="0"/>
              <a:t>Miel </a:t>
            </a:r>
            <a:r>
              <a:rPr lang="fr-FR" dirty="0"/>
              <a:t>:  en partenariat avec un apiculteur avec 2 journées en miellerie et 3 journées de TP de chimie et bio sur différents miels et autres produits</a:t>
            </a:r>
          </a:p>
        </p:txBody>
      </p:sp>
    </p:spTree>
    <p:extLst>
      <p:ext uri="{BB962C8B-B14F-4D97-AF65-F5344CB8AC3E}">
        <p14:creationId xmlns:p14="http://schemas.microsoft.com/office/powerpoint/2010/main" val="1098009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2BEBBF-5103-491B-AAA4-0B6A024FE362}"/>
              </a:ext>
            </a:extLst>
          </p:cNvPr>
          <p:cNvSpPr>
            <a:spLocks noGrp="1"/>
          </p:cNvSpPr>
          <p:nvPr>
            <p:ph type="title"/>
          </p:nvPr>
        </p:nvSpPr>
        <p:spPr/>
        <p:txBody>
          <a:bodyPr/>
          <a:lstStyle/>
          <a:p>
            <a:pPr algn="ctr"/>
            <a:r>
              <a:rPr lang="fr-FR" dirty="0"/>
              <a:t>Participation à la fêtes de la science</a:t>
            </a:r>
          </a:p>
        </p:txBody>
      </p:sp>
      <p:sp>
        <p:nvSpPr>
          <p:cNvPr id="3" name="Espace réservé du contenu 2">
            <a:extLst>
              <a:ext uri="{FF2B5EF4-FFF2-40B4-BE49-F238E27FC236}">
                <a16:creationId xmlns:a16="http://schemas.microsoft.com/office/drawing/2014/main" id="{444C38E7-3423-48BA-BF25-C91679188532}"/>
              </a:ext>
            </a:extLst>
          </p:cNvPr>
          <p:cNvSpPr>
            <a:spLocks noGrp="1"/>
          </p:cNvSpPr>
          <p:nvPr>
            <p:ph idx="1"/>
          </p:nvPr>
        </p:nvSpPr>
        <p:spPr/>
        <p:txBody>
          <a:bodyPr/>
          <a:lstStyle/>
          <a:p>
            <a:r>
              <a:rPr lang="fr-FR" b="1" dirty="0"/>
              <a:t>Toxicologie et écotoxicologie </a:t>
            </a:r>
            <a:r>
              <a:rPr lang="fr-FR" dirty="0"/>
              <a:t>: les étudiants préparent des ateliers pédagogiques type fête de la science</a:t>
            </a:r>
          </a:p>
        </p:txBody>
      </p:sp>
      <p:pic>
        <p:nvPicPr>
          <p:cNvPr id="4" name="Espace réservé du contenu 4">
            <a:extLst>
              <a:ext uri="{FF2B5EF4-FFF2-40B4-BE49-F238E27FC236}">
                <a16:creationId xmlns:a16="http://schemas.microsoft.com/office/drawing/2014/main" id="{FBCBE5B9-2679-4B83-A6BD-E3715C252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523" y="3108960"/>
            <a:ext cx="4014411" cy="2258106"/>
          </a:xfrm>
          <a:prstGeom prst="rect">
            <a:avLst/>
          </a:prstGeom>
        </p:spPr>
      </p:pic>
      <p:pic>
        <p:nvPicPr>
          <p:cNvPr id="8194" name="Picture 2" descr="Page d'accueil | Fête de la science">
            <a:extLst>
              <a:ext uri="{FF2B5EF4-FFF2-40B4-BE49-F238E27FC236}">
                <a16:creationId xmlns:a16="http://schemas.microsoft.com/office/drawing/2014/main" id="{31EFD649-AE53-2617-D0B2-AC105DA98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357" y="3914192"/>
            <a:ext cx="3390900"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897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DA041-2230-0EAF-6E78-A0AE56C034CB}"/>
              </a:ext>
            </a:extLst>
          </p:cNvPr>
          <p:cNvSpPr>
            <a:spLocks noGrp="1"/>
          </p:cNvSpPr>
          <p:nvPr>
            <p:ph type="title"/>
          </p:nvPr>
        </p:nvSpPr>
        <p:spPr/>
        <p:txBody>
          <a:bodyPr/>
          <a:lstStyle/>
          <a:p>
            <a:pPr algn="ctr"/>
            <a:r>
              <a:rPr lang="fr-FR" dirty="0"/>
              <a:t>Formation complémentaire sur la technologie des miels</a:t>
            </a:r>
          </a:p>
        </p:txBody>
      </p:sp>
      <p:sp>
        <p:nvSpPr>
          <p:cNvPr id="3" name="Espace réservé du contenu 2">
            <a:extLst>
              <a:ext uri="{FF2B5EF4-FFF2-40B4-BE49-F238E27FC236}">
                <a16:creationId xmlns:a16="http://schemas.microsoft.com/office/drawing/2014/main" id="{DC0575D8-20D7-A5AC-1129-7E6DC47BAF63}"/>
              </a:ext>
            </a:extLst>
          </p:cNvPr>
          <p:cNvSpPr>
            <a:spLocks noGrp="1"/>
          </p:cNvSpPr>
          <p:nvPr>
            <p:ph idx="1"/>
          </p:nvPr>
        </p:nvSpPr>
        <p:spPr/>
        <p:txBody>
          <a:bodyPr/>
          <a:lstStyle/>
          <a:p>
            <a:r>
              <a:rPr lang="fr-FR" b="1" dirty="0"/>
              <a:t>Miel </a:t>
            </a:r>
            <a:r>
              <a:rPr lang="fr-FR" dirty="0"/>
              <a:t>:  en partenariat avec un apiculteur avec 2 journées en miellerie et 3 journées de TP de chimie et bio sur différents miels et autres produits</a:t>
            </a:r>
          </a:p>
          <a:p>
            <a:endParaRPr lang="fr-FR" dirty="0"/>
          </a:p>
        </p:txBody>
      </p:sp>
      <p:pic>
        <p:nvPicPr>
          <p:cNvPr id="3074" name="Picture 2" descr="Vente en ligne du producteur de miels, gelée royale de France, pollen de  fleurs, propolis. Apiculteur récoltant dans la Drôme. - Miellerie des  Collines (St Joseph)">
            <a:extLst>
              <a:ext uri="{FF2B5EF4-FFF2-40B4-BE49-F238E27FC236}">
                <a16:creationId xmlns:a16="http://schemas.microsoft.com/office/drawing/2014/main" id="{92FCAF89-5DF9-9290-414E-ACA0EECA0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5353" y="3388092"/>
            <a:ext cx="389572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site à la miellerie des collines pour les 1ères STAV ! - Terre d'horizon  - Pôle d'Enseignement Public du Végétal, du Paysage et de l'Environnement  de la Drôme">
            <a:extLst>
              <a:ext uri="{FF2B5EF4-FFF2-40B4-BE49-F238E27FC236}">
                <a16:creationId xmlns:a16="http://schemas.microsoft.com/office/drawing/2014/main" id="{045EADFC-EC98-C89B-EA48-3290D720F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0756" y="388524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ellerie des collines Saint Joseph | La Drôme Tourisme">
            <a:extLst>
              <a:ext uri="{FF2B5EF4-FFF2-40B4-BE49-F238E27FC236}">
                <a16:creationId xmlns:a16="http://schemas.microsoft.com/office/drawing/2014/main" id="{537B4611-8A51-3101-3D09-6C1376069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208" y="3054958"/>
            <a:ext cx="2071929" cy="150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581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C4306-E81F-E61D-E4A7-20FFE0E39DB1}"/>
              </a:ext>
            </a:extLst>
          </p:cNvPr>
          <p:cNvSpPr>
            <a:spLocks noGrp="1"/>
          </p:cNvSpPr>
          <p:nvPr>
            <p:ph type="title"/>
          </p:nvPr>
        </p:nvSpPr>
        <p:spPr/>
        <p:txBody>
          <a:bodyPr/>
          <a:lstStyle/>
          <a:p>
            <a:pPr algn="ctr"/>
            <a:r>
              <a:rPr lang="fr-FR" dirty="0"/>
              <a:t>Mise en œuvre de protocoles expérimentaux avec des laboratoires</a:t>
            </a:r>
          </a:p>
        </p:txBody>
      </p:sp>
      <p:sp>
        <p:nvSpPr>
          <p:cNvPr id="3" name="Espace réservé du contenu 2">
            <a:extLst>
              <a:ext uri="{FF2B5EF4-FFF2-40B4-BE49-F238E27FC236}">
                <a16:creationId xmlns:a16="http://schemas.microsoft.com/office/drawing/2014/main" id="{F763F8A9-595C-E2AD-CA59-AAEE0284893E}"/>
              </a:ext>
            </a:extLst>
          </p:cNvPr>
          <p:cNvSpPr>
            <a:spLocks noGrp="1"/>
          </p:cNvSpPr>
          <p:nvPr>
            <p:ph idx="1"/>
          </p:nvPr>
        </p:nvSpPr>
        <p:spPr/>
        <p:txBody>
          <a:bodyPr/>
          <a:lstStyle/>
          <a:p>
            <a:r>
              <a:rPr lang="fr-FR" dirty="0"/>
              <a:t>Mise en place d’un protocole : travail possible en partenariat avec une entreprise, recherche du protocole:</a:t>
            </a:r>
          </a:p>
          <a:p>
            <a:endParaRPr lang="fr-FR" dirty="0"/>
          </a:p>
          <a:p>
            <a:r>
              <a:rPr lang="fr-FR" dirty="0"/>
              <a:t> étude bibliographique, commande des produits avec un budget limité, 2 semaines de manipulation  et rédaction d’un écrit</a:t>
            </a:r>
          </a:p>
          <a:p>
            <a:endParaRPr lang="fr-FR" dirty="0"/>
          </a:p>
        </p:txBody>
      </p:sp>
    </p:spTree>
    <p:extLst>
      <p:ext uri="{BB962C8B-B14F-4D97-AF65-F5344CB8AC3E}">
        <p14:creationId xmlns:p14="http://schemas.microsoft.com/office/powerpoint/2010/main" val="480185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389B2C-790B-4E25-BF54-376B9355F089}"/>
              </a:ext>
            </a:extLst>
          </p:cNvPr>
          <p:cNvSpPr>
            <a:spLocks noGrp="1"/>
          </p:cNvSpPr>
          <p:nvPr>
            <p:ph type="title"/>
          </p:nvPr>
        </p:nvSpPr>
        <p:spPr/>
        <p:txBody>
          <a:bodyPr/>
          <a:lstStyle/>
          <a:p>
            <a:pPr algn="ctr"/>
            <a:r>
              <a:rPr lang="fr-FR" dirty="0"/>
              <a:t>Participation à une étude scientifiques sur les lacs sentinelles en </a:t>
            </a:r>
            <a:r>
              <a:rPr lang="fr-FR" dirty="0" err="1"/>
              <a:t>rhone-alpes</a:t>
            </a:r>
            <a:endParaRPr lang="fr-FR" dirty="0"/>
          </a:p>
        </p:txBody>
      </p:sp>
      <p:sp>
        <p:nvSpPr>
          <p:cNvPr id="3" name="Espace réservé du contenu 2">
            <a:extLst>
              <a:ext uri="{FF2B5EF4-FFF2-40B4-BE49-F238E27FC236}">
                <a16:creationId xmlns:a16="http://schemas.microsoft.com/office/drawing/2014/main" id="{E2F3E546-0BE7-4093-A041-38DC774C264B}"/>
              </a:ext>
            </a:extLst>
          </p:cNvPr>
          <p:cNvSpPr>
            <a:spLocks noGrp="1"/>
          </p:cNvSpPr>
          <p:nvPr>
            <p:ph idx="1"/>
          </p:nvPr>
        </p:nvSpPr>
        <p:spPr>
          <a:xfrm>
            <a:off x="1451579" y="2015732"/>
            <a:ext cx="9603275" cy="1837811"/>
          </a:xfrm>
        </p:spPr>
        <p:txBody>
          <a:bodyPr>
            <a:normAutofit/>
          </a:bodyPr>
          <a:lstStyle/>
          <a:p>
            <a:pPr marL="0" indent="0">
              <a:buNone/>
            </a:pPr>
            <a:r>
              <a:rPr lang="fr-FR" b="1" dirty="0"/>
              <a:t>Projet </a:t>
            </a:r>
            <a:r>
              <a:rPr lang="fr-FR" b="1" dirty="0" err="1"/>
              <a:t>Muzelle</a:t>
            </a:r>
            <a:r>
              <a:rPr lang="fr-FR" b="1" dirty="0"/>
              <a:t> </a:t>
            </a:r>
            <a:r>
              <a:rPr lang="fr-FR" dirty="0"/>
              <a:t>: en partenariat avec le parc national des Ecrins. Les étudiants vont chercher des échantillons d’eau et de sédiments au bord du lac de la </a:t>
            </a:r>
            <a:r>
              <a:rPr lang="fr-FR" dirty="0" err="1"/>
              <a:t>Muzelle</a:t>
            </a:r>
            <a:r>
              <a:rPr lang="fr-FR" dirty="0"/>
              <a:t>. Ils réalisent les analyses aux lycée en biologie, microbiologie et chimie. Ils rédigent un rapport qui est envoyé au Parc National des Ecrins</a:t>
            </a:r>
          </a:p>
          <a:p>
            <a:endParaRPr lang="fr-FR" dirty="0"/>
          </a:p>
          <a:p>
            <a:endParaRPr lang="fr-FR" dirty="0"/>
          </a:p>
          <a:p>
            <a:endParaRPr lang="fr-FR" dirty="0"/>
          </a:p>
        </p:txBody>
      </p:sp>
      <p:pic>
        <p:nvPicPr>
          <p:cNvPr id="4" name="Image 3">
            <a:extLst>
              <a:ext uri="{FF2B5EF4-FFF2-40B4-BE49-F238E27FC236}">
                <a16:creationId xmlns:a16="http://schemas.microsoft.com/office/drawing/2014/main" id="{549C8E49-EBA9-5F6A-4C50-BF1AE65F66EC}"/>
              </a:ext>
            </a:extLst>
          </p:cNvPr>
          <p:cNvPicPr>
            <a:picLocks noChangeAspect="1"/>
          </p:cNvPicPr>
          <p:nvPr/>
        </p:nvPicPr>
        <p:blipFill>
          <a:blip r:embed="rId2"/>
          <a:stretch>
            <a:fillRect/>
          </a:stretch>
        </p:blipFill>
        <p:spPr>
          <a:xfrm>
            <a:off x="6540760" y="3753311"/>
            <a:ext cx="4914122" cy="2124359"/>
          </a:xfrm>
          <a:prstGeom prst="rect">
            <a:avLst/>
          </a:prstGeom>
        </p:spPr>
      </p:pic>
      <p:pic>
        <p:nvPicPr>
          <p:cNvPr id="5" name="Image 4">
            <a:extLst>
              <a:ext uri="{FF2B5EF4-FFF2-40B4-BE49-F238E27FC236}">
                <a16:creationId xmlns:a16="http://schemas.microsoft.com/office/drawing/2014/main" id="{F8BF7606-69FD-0C01-5D2C-7ACCABC1708C}"/>
              </a:ext>
            </a:extLst>
          </p:cNvPr>
          <p:cNvPicPr>
            <a:picLocks noChangeAspect="1"/>
          </p:cNvPicPr>
          <p:nvPr/>
        </p:nvPicPr>
        <p:blipFill>
          <a:blip r:embed="rId3"/>
          <a:stretch>
            <a:fillRect/>
          </a:stretch>
        </p:blipFill>
        <p:spPr>
          <a:xfrm>
            <a:off x="2686633" y="4015521"/>
            <a:ext cx="2190750" cy="1238250"/>
          </a:xfrm>
          <a:prstGeom prst="rect">
            <a:avLst/>
          </a:prstGeom>
        </p:spPr>
      </p:pic>
    </p:spTree>
    <p:extLst>
      <p:ext uri="{BB962C8B-B14F-4D97-AF65-F5344CB8AC3E}">
        <p14:creationId xmlns:p14="http://schemas.microsoft.com/office/powerpoint/2010/main" val="4212954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489753-E6B9-4ACE-8F6D-1B94505E3354}"/>
              </a:ext>
            </a:extLst>
          </p:cNvPr>
          <p:cNvSpPr>
            <a:spLocks noGrp="1"/>
          </p:cNvSpPr>
          <p:nvPr>
            <p:ph type="title"/>
          </p:nvPr>
        </p:nvSpPr>
        <p:spPr/>
        <p:txBody>
          <a:bodyPr/>
          <a:lstStyle/>
          <a:p>
            <a:pPr algn="ctr"/>
            <a:r>
              <a:rPr lang="fr-FR" dirty="0"/>
              <a:t>Formations optionnelles</a:t>
            </a:r>
          </a:p>
        </p:txBody>
      </p:sp>
      <p:sp>
        <p:nvSpPr>
          <p:cNvPr id="3" name="Espace réservé du contenu 2">
            <a:extLst>
              <a:ext uri="{FF2B5EF4-FFF2-40B4-BE49-F238E27FC236}">
                <a16:creationId xmlns:a16="http://schemas.microsoft.com/office/drawing/2014/main" id="{498CB734-CBAC-4F86-A00A-50A236319C5A}"/>
              </a:ext>
            </a:extLst>
          </p:cNvPr>
          <p:cNvSpPr>
            <a:spLocks noGrp="1"/>
          </p:cNvSpPr>
          <p:nvPr>
            <p:ph idx="1"/>
          </p:nvPr>
        </p:nvSpPr>
        <p:spPr/>
        <p:txBody>
          <a:bodyPr/>
          <a:lstStyle/>
          <a:p>
            <a:pPr algn="just"/>
            <a:r>
              <a:rPr lang="fr-FR" dirty="0"/>
              <a:t>Possibilité de passer la 1</a:t>
            </a:r>
            <a:r>
              <a:rPr lang="fr-FR" baseline="30000" dirty="0"/>
              <a:t>ère</a:t>
            </a:r>
            <a:r>
              <a:rPr lang="fr-FR" dirty="0"/>
              <a:t> partie (théorique) du </a:t>
            </a:r>
            <a:r>
              <a:rPr lang="fr-FR" b="1" dirty="0"/>
              <a:t>diplôme de préleveur </a:t>
            </a:r>
            <a:r>
              <a:rPr lang="fr-FR" dirty="0"/>
              <a:t>qui est fortement recommandé pour travailler dans un laboratoire médical. La 2</a:t>
            </a:r>
            <a:r>
              <a:rPr lang="fr-FR" baseline="30000" dirty="0"/>
              <a:t>ème</a:t>
            </a:r>
            <a:r>
              <a:rPr lang="fr-FR" dirty="0"/>
              <a:t> partie (pratique) se déroule après l’obtention du BTS</a:t>
            </a:r>
          </a:p>
          <a:p>
            <a:pPr algn="just"/>
            <a:r>
              <a:rPr lang="fr-FR" dirty="0"/>
              <a:t>Possibilité de s’inscrire à </a:t>
            </a:r>
            <a:r>
              <a:rPr lang="fr-FR" b="1" dirty="0"/>
              <a:t>BTSA SUP </a:t>
            </a:r>
            <a:r>
              <a:rPr lang="fr-FR" dirty="0"/>
              <a:t>en partenariat avec l’ISARA-LYON. C’est un complément de formation qui facilite l’admission en École d’Ingénieur</a:t>
            </a:r>
          </a:p>
          <a:p>
            <a:endParaRPr lang="fr-FR" dirty="0"/>
          </a:p>
        </p:txBody>
      </p:sp>
      <p:pic>
        <p:nvPicPr>
          <p:cNvPr id="5" name="Image 4">
            <a:extLst>
              <a:ext uri="{FF2B5EF4-FFF2-40B4-BE49-F238E27FC236}">
                <a16:creationId xmlns:a16="http://schemas.microsoft.com/office/drawing/2014/main" id="{789970C2-9B84-36FA-374F-2014A3F8220E}"/>
              </a:ext>
            </a:extLst>
          </p:cNvPr>
          <p:cNvPicPr>
            <a:picLocks noChangeAspect="1"/>
          </p:cNvPicPr>
          <p:nvPr/>
        </p:nvPicPr>
        <p:blipFill>
          <a:blip r:embed="rId2"/>
          <a:stretch>
            <a:fillRect/>
          </a:stretch>
        </p:blipFill>
        <p:spPr>
          <a:xfrm>
            <a:off x="8576777" y="4170524"/>
            <a:ext cx="2857500" cy="1600200"/>
          </a:xfrm>
          <a:prstGeom prst="rect">
            <a:avLst/>
          </a:prstGeom>
        </p:spPr>
      </p:pic>
    </p:spTree>
    <p:extLst>
      <p:ext uri="{BB962C8B-B14F-4D97-AF65-F5344CB8AC3E}">
        <p14:creationId xmlns:p14="http://schemas.microsoft.com/office/powerpoint/2010/main" val="746194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E8D6F-A083-304B-2620-81CC851E33C9}"/>
              </a:ext>
            </a:extLst>
          </p:cNvPr>
          <p:cNvSpPr>
            <a:spLocks noGrp="1"/>
          </p:cNvSpPr>
          <p:nvPr>
            <p:ph type="title"/>
          </p:nvPr>
        </p:nvSpPr>
        <p:spPr/>
        <p:txBody>
          <a:bodyPr/>
          <a:lstStyle/>
          <a:p>
            <a:r>
              <a:rPr lang="fr-FR" dirty="0"/>
              <a:t> </a:t>
            </a:r>
            <a:r>
              <a:rPr lang="fr-FR" b="0" i="0" dirty="0">
                <a:solidFill>
                  <a:srgbClr val="000000"/>
                </a:solidFill>
                <a:effectLst/>
                <a:latin typeface="Expressway Condensed"/>
              </a:rPr>
              <a:t>Les poursuites d'études</a:t>
            </a:r>
            <a:br>
              <a:rPr lang="fr-FR" b="0" i="0" dirty="0">
                <a:solidFill>
                  <a:srgbClr val="000000"/>
                </a:solidFill>
                <a:effectLst/>
                <a:latin typeface="Expressway Condensed"/>
              </a:rPr>
            </a:br>
            <a:endParaRPr lang="fr-FR" dirty="0"/>
          </a:p>
        </p:txBody>
      </p:sp>
      <p:sp>
        <p:nvSpPr>
          <p:cNvPr id="3" name="Espace réservé du contenu 2">
            <a:extLst>
              <a:ext uri="{FF2B5EF4-FFF2-40B4-BE49-F238E27FC236}">
                <a16:creationId xmlns:a16="http://schemas.microsoft.com/office/drawing/2014/main" id="{6DD0C498-9037-BB22-AAC2-CC641CFF085F}"/>
              </a:ext>
            </a:extLst>
          </p:cNvPr>
          <p:cNvSpPr>
            <a:spLocks noGrp="1"/>
          </p:cNvSpPr>
          <p:nvPr>
            <p:ph idx="1"/>
          </p:nvPr>
        </p:nvSpPr>
        <p:spPr/>
        <p:txBody>
          <a:bodyPr>
            <a:normAutofit fontScale="62500" lnSpcReduction="20000"/>
          </a:bodyPr>
          <a:lstStyle/>
          <a:p>
            <a:pPr algn="l"/>
            <a:r>
              <a:rPr lang="fr-FR" b="1" i="0" dirty="0">
                <a:solidFill>
                  <a:srgbClr val="000000"/>
                </a:solidFill>
                <a:effectLst/>
                <a:latin typeface="Expressway"/>
              </a:rPr>
              <a:t> Exemple(s) de formation(s) possible(s)</a:t>
            </a:r>
          </a:p>
          <a:p>
            <a:pPr algn="l">
              <a:buFont typeface="Arial" panose="020B0604020202020204" pitchFamily="34" charset="0"/>
              <a:buChar char="•"/>
            </a:pPr>
            <a:r>
              <a:rPr lang="fr-FR" b="0" i="0" u="sng" dirty="0">
                <a:solidFill>
                  <a:srgbClr val="000000"/>
                </a:solidFill>
                <a:effectLst/>
                <a:latin typeface="Expressway"/>
                <a:hlinkClick r:id="rId2"/>
              </a:rPr>
              <a:t>Licence pro mention bio-industries et biotechnologies</a:t>
            </a:r>
            <a:endParaRPr lang="fr-FR" b="0" i="0" dirty="0">
              <a:solidFill>
                <a:srgbClr val="000000"/>
              </a:solidFill>
              <a:effectLst/>
              <a:latin typeface="Expressway"/>
            </a:endParaRPr>
          </a:p>
          <a:p>
            <a:pPr algn="l">
              <a:buFont typeface="Arial" panose="020B0604020202020204" pitchFamily="34" charset="0"/>
              <a:buChar char="•"/>
            </a:pPr>
            <a:r>
              <a:rPr lang="fr-FR" b="0" i="0" u="sng" dirty="0">
                <a:solidFill>
                  <a:srgbClr val="000000"/>
                </a:solidFill>
                <a:effectLst/>
                <a:latin typeface="Expressway"/>
                <a:hlinkClick r:id="rId3"/>
              </a:rPr>
              <a:t>Licence pro mention biologie analytique et expérimentale</a:t>
            </a:r>
            <a:endParaRPr lang="fr-FR" b="0" i="0" dirty="0">
              <a:solidFill>
                <a:srgbClr val="000000"/>
              </a:solidFill>
              <a:effectLst/>
              <a:latin typeface="Expressway"/>
            </a:endParaRPr>
          </a:p>
          <a:p>
            <a:pPr algn="l">
              <a:buFont typeface="Arial" panose="020B0604020202020204" pitchFamily="34" charset="0"/>
              <a:buChar char="•"/>
            </a:pPr>
            <a:r>
              <a:rPr lang="fr-FR" b="0" i="0" u="sng" dirty="0">
                <a:solidFill>
                  <a:srgbClr val="000000"/>
                </a:solidFill>
                <a:effectLst/>
                <a:latin typeface="Expressway"/>
                <a:hlinkClick r:id="rId4"/>
              </a:rPr>
              <a:t>Licence pro mention industries agroalimentaires : gestion, production et valorisation</a:t>
            </a:r>
            <a:endParaRPr lang="fr-FR" b="0" i="0" dirty="0">
              <a:solidFill>
                <a:srgbClr val="000000"/>
              </a:solidFill>
              <a:effectLst/>
              <a:latin typeface="Expressway"/>
            </a:endParaRPr>
          </a:p>
          <a:p>
            <a:pPr algn="l">
              <a:buFont typeface="Arial" panose="020B0604020202020204" pitchFamily="34" charset="0"/>
              <a:buChar char="•"/>
            </a:pPr>
            <a:r>
              <a:rPr lang="fr-FR" b="0" i="0" u="sng" dirty="0">
                <a:solidFill>
                  <a:srgbClr val="000000"/>
                </a:solidFill>
                <a:effectLst/>
                <a:latin typeface="Expressway"/>
                <a:hlinkClick r:id="rId5"/>
              </a:rPr>
              <a:t>Licence pro mention métiers de la santé : nutrition, alimentation</a:t>
            </a:r>
            <a:endParaRPr lang="fr-FR" b="0" i="0" dirty="0">
              <a:solidFill>
                <a:srgbClr val="000000"/>
              </a:solidFill>
              <a:effectLst/>
              <a:latin typeface="Expressway"/>
            </a:endParaRPr>
          </a:p>
          <a:p>
            <a:pPr algn="l">
              <a:buFont typeface="Arial" panose="020B0604020202020204" pitchFamily="34" charset="0"/>
              <a:buChar char="•"/>
            </a:pPr>
            <a:r>
              <a:rPr lang="fr-FR" b="0" i="0" u="sng" dirty="0">
                <a:solidFill>
                  <a:srgbClr val="000000"/>
                </a:solidFill>
                <a:effectLst/>
                <a:latin typeface="Expressway"/>
                <a:hlinkClick r:id="rId6"/>
              </a:rPr>
              <a:t>Licence pro mention qualité, hygiène, sécurité, santé, environnement</a:t>
            </a:r>
            <a:endParaRPr lang="fr-FR" b="0" i="0" dirty="0">
              <a:solidFill>
                <a:srgbClr val="000000"/>
              </a:solidFill>
              <a:effectLst/>
              <a:latin typeface="Expressway"/>
            </a:endParaRPr>
          </a:p>
          <a:p>
            <a:pPr algn="l">
              <a:buFont typeface="Arial" panose="020B0604020202020204" pitchFamily="34" charset="0"/>
              <a:buChar char="•"/>
            </a:pPr>
            <a:r>
              <a:rPr lang="fr-FR" b="0" i="0" u="sng" dirty="0">
                <a:solidFill>
                  <a:srgbClr val="1D7C91"/>
                </a:solidFill>
                <a:effectLst/>
                <a:latin typeface="Expressway"/>
                <a:hlinkClick r:id="rId7"/>
              </a:rPr>
              <a:t>Licence pro mention valorisation des agro-ressources</a:t>
            </a:r>
            <a:endParaRPr lang="fr-FR" b="0" i="0" dirty="0">
              <a:solidFill>
                <a:srgbClr val="000000"/>
              </a:solidFill>
              <a:effectLst/>
              <a:latin typeface="Expressway"/>
            </a:endParaRPr>
          </a:p>
          <a:p>
            <a:pPr algn="l">
              <a:buFont typeface="Arial" panose="020B0604020202020204" pitchFamily="34" charset="0"/>
              <a:buChar char="•"/>
            </a:pPr>
            <a:r>
              <a:rPr lang="fr-FR" b="0" i="0" u="sng" dirty="0">
                <a:solidFill>
                  <a:srgbClr val="000000"/>
                </a:solidFill>
                <a:effectLst/>
                <a:latin typeface="Expressway"/>
                <a:hlinkClick r:id="rId8"/>
              </a:rPr>
              <a:t>Classe préparatoire ATS biologie</a:t>
            </a:r>
            <a:endParaRPr lang="fr-FR" b="0" i="0" dirty="0">
              <a:solidFill>
                <a:srgbClr val="000000"/>
              </a:solidFill>
              <a:effectLst/>
              <a:latin typeface="Expressway"/>
            </a:endParaRPr>
          </a:p>
          <a:p>
            <a:pPr algn="l">
              <a:buFont typeface="Arial" panose="020B0604020202020204" pitchFamily="34" charset="0"/>
              <a:buChar char="•"/>
            </a:pPr>
            <a:r>
              <a:rPr lang="fr-FR" b="0" i="0" u="sng" dirty="0">
                <a:solidFill>
                  <a:srgbClr val="000000"/>
                </a:solidFill>
                <a:effectLst/>
                <a:latin typeface="Expressway"/>
                <a:hlinkClick r:id="rId9"/>
              </a:rPr>
              <a:t>Diplôme d'ingénieur de l'École nationale supérieure d'agronomie et des industries alimentaires de l'université de Lorraine spécialité industries al...</a:t>
            </a:r>
            <a:endParaRPr lang="fr-FR" b="0" i="0" dirty="0">
              <a:solidFill>
                <a:srgbClr val="000000"/>
              </a:solidFill>
              <a:effectLst/>
              <a:latin typeface="Expressway"/>
            </a:endParaRPr>
          </a:p>
          <a:p>
            <a:pPr algn="l">
              <a:buFont typeface="Arial" panose="020B0604020202020204" pitchFamily="34" charset="0"/>
              <a:buChar char="•"/>
            </a:pPr>
            <a:r>
              <a:rPr lang="fr-FR" b="0" i="0" u="sng" dirty="0">
                <a:solidFill>
                  <a:srgbClr val="000000"/>
                </a:solidFill>
                <a:effectLst/>
                <a:latin typeface="Expressway"/>
                <a:hlinkClick r:id="rId10"/>
              </a:rPr>
              <a:t>Diplôme d'ingénieur de l'École nationale vétérinaire, agroalimentaire et de l'alimentation, Nantes-Atlantique</a:t>
            </a:r>
            <a:endParaRPr lang="fr-FR" b="0" i="0" dirty="0">
              <a:solidFill>
                <a:srgbClr val="000000"/>
              </a:solidFill>
              <a:effectLst/>
              <a:latin typeface="Expressway"/>
            </a:endParaRPr>
          </a:p>
          <a:p>
            <a:endParaRPr lang="fr-FR" dirty="0"/>
          </a:p>
        </p:txBody>
      </p:sp>
      <p:pic>
        <p:nvPicPr>
          <p:cNvPr id="4" name="Picture 2" descr="Accueil - Onisep">
            <a:extLst>
              <a:ext uri="{FF2B5EF4-FFF2-40B4-BE49-F238E27FC236}">
                <a16:creationId xmlns:a16="http://schemas.microsoft.com/office/drawing/2014/main" id="{AE103D97-2C86-183E-A40C-CB4B58A411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4549" y="872407"/>
            <a:ext cx="3282346" cy="70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372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40B791-D508-49AD-ADE3-E7558C5E0E30}"/>
              </a:ext>
            </a:extLst>
          </p:cNvPr>
          <p:cNvSpPr>
            <a:spLocks noGrp="1"/>
          </p:cNvSpPr>
          <p:nvPr>
            <p:ph type="title"/>
          </p:nvPr>
        </p:nvSpPr>
        <p:spPr/>
        <p:txBody>
          <a:bodyPr/>
          <a:lstStyle/>
          <a:p>
            <a:pPr algn="ctr"/>
            <a:r>
              <a:rPr lang="fr-FR" dirty="0"/>
              <a:t>POSSIBILITES de LE FAIRE EN APPRENTISSAGE</a:t>
            </a:r>
          </a:p>
        </p:txBody>
      </p:sp>
      <p:sp>
        <p:nvSpPr>
          <p:cNvPr id="3" name="Espace réservé du contenu 2">
            <a:extLst>
              <a:ext uri="{FF2B5EF4-FFF2-40B4-BE49-F238E27FC236}">
                <a16:creationId xmlns:a16="http://schemas.microsoft.com/office/drawing/2014/main" id="{4DE4B79E-448E-43F7-B792-67C84D57A77C}"/>
              </a:ext>
            </a:extLst>
          </p:cNvPr>
          <p:cNvSpPr>
            <a:spLocks noGrp="1"/>
          </p:cNvSpPr>
          <p:nvPr>
            <p:ph idx="1"/>
          </p:nvPr>
        </p:nvSpPr>
        <p:spPr/>
        <p:txBody>
          <a:bodyPr>
            <a:normAutofit lnSpcReduction="10000"/>
          </a:bodyPr>
          <a:lstStyle/>
          <a:p>
            <a:r>
              <a:rPr lang="fr-FR" dirty="0"/>
              <a:t>Les </a:t>
            </a:r>
            <a:r>
              <a:rPr lang="fr-FR" dirty="0" err="1"/>
              <a:t>apprenti.e.s</a:t>
            </a:r>
            <a:r>
              <a:rPr lang="fr-FR" dirty="0"/>
              <a:t> ont un statut de salarié. </a:t>
            </a:r>
          </a:p>
          <a:p>
            <a:r>
              <a:rPr lang="fr-FR" dirty="0"/>
              <a:t>Ils perçoivent un salaire et ont 5 semaines de vacances par an.</a:t>
            </a:r>
          </a:p>
          <a:p>
            <a:r>
              <a:rPr lang="fr-FR" dirty="0"/>
              <a:t>Pendant les semaines en entreprise, ils tiennent un poste de technicien de laboratoire.</a:t>
            </a:r>
          </a:p>
          <a:p>
            <a:r>
              <a:rPr lang="fr-FR" dirty="0"/>
              <a:t>Pendant les semaines au lycée, ils ont un emploi du temps spécifique, ils travaillent 35 h. Le rythme scolaire est soutenu.</a:t>
            </a:r>
          </a:p>
          <a:p>
            <a:r>
              <a:rPr lang="fr-FR" dirty="0" err="1"/>
              <a:t>Etre</a:t>
            </a:r>
            <a:r>
              <a:rPr lang="fr-FR" dirty="0"/>
              <a:t> </a:t>
            </a:r>
            <a:r>
              <a:rPr lang="fr-FR" dirty="0" err="1"/>
              <a:t>apprenti.e.s</a:t>
            </a:r>
            <a:r>
              <a:rPr lang="fr-FR" dirty="0"/>
              <a:t> demande des qualités d’autonomie, une bonne organisation et de la maturité.</a:t>
            </a:r>
          </a:p>
          <a:p>
            <a:r>
              <a:rPr lang="fr-FR" dirty="0"/>
              <a:t>C’est le même examen à la fin que les étudiants en voie scolaire</a:t>
            </a:r>
          </a:p>
          <a:p>
            <a:endParaRPr lang="fr-FR" dirty="0"/>
          </a:p>
        </p:txBody>
      </p:sp>
    </p:spTree>
    <p:extLst>
      <p:ext uri="{BB962C8B-B14F-4D97-AF65-F5344CB8AC3E}">
        <p14:creationId xmlns:p14="http://schemas.microsoft.com/office/powerpoint/2010/main" val="365880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C66C5-C09A-A005-3CD6-7B0AA25762ED}"/>
              </a:ext>
            </a:extLst>
          </p:cNvPr>
          <p:cNvSpPr>
            <a:spLocks noGrp="1"/>
          </p:cNvSpPr>
          <p:nvPr>
            <p:ph type="title"/>
          </p:nvPr>
        </p:nvSpPr>
        <p:spPr/>
        <p:txBody>
          <a:bodyPr/>
          <a:lstStyle/>
          <a:p>
            <a:pPr algn="ctr"/>
            <a:r>
              <a:rPr lang="fr-FR" b="0" i="0" dirty="0">
                <a:solidFill>
                  <a:srgbClr val="000000"/>
                </a:solidFill>
                <a:effectLst/>
                <a:latin typeface="Expressway Condensed"/>
              </a:rPr>
              <a:t>Les poursuites d'études après un bac </a:t>
            </a:r>
            <a:r>
              <a:rPr lang="fr-FR" b="0" i="0" dirty="0" err="1">
                <a:solidFill>
                  <a:srgbClr val="000000"/>
                </a:solidFill>
                <a:effectLst/>
                <a:latin typeface="Expressway Condensed"/>
              </a:rPr>
              <a:t>stl</a:t>
            </a:r>
            <a:br>
              <a:rPr lang="fr-FR" b="0" i="0" dirty="0">
                <a:solidFill>
                  <a:srgbClr val="000000"/>
                </a:solidFill>
                <a:effectLst/>
                <a:latin typeface="Expressway Condensed"/>
              </a:rPr>
            </a:br>
            <a:endParaRPr lang="fr-FR" dirty="0"/>
          </a:p>
        </p:txBody>
      </p:sp>
      <p:sp>
        <p:nvSpPr>
          <p:cNvPr id="3" name="Espace réservé du contenu 2">
            <a:extLst>
              <a:ext uri="{FF2B5EF4-FFF2-40B4-BE49-F238E27FC236}">
                <a16:creationId xmlns:a16="http://schemas.microsoft.com/office/drawing/2014/main" id="{B8CF3178-3E05-0251-152E-76A6A7612971}"/>
              </a:ext>
            </a:extLst>
          </p:cNvPr>
          <p:cNvSpPr>
            <a:spLocks noGrp="1"/>
          </p:cNvSpPr>
          <p:nvPr>
            <p:ph idx="1"/>
          </p:nvPr>
        </p:nvSpPr>
        <p:spPr/>
        <p:txBody>
          <a:bodyPr>
            <a:normAutofit fontScale="77500" lnSpcReduction="20000"/>
          </a:bodyPr>
          <a:lstStyle/>
          <a:p>
            <a:pPr algn="l"/>
            <a:r>
              <a:rPr lang="fr-FR" b="1" i="0" dirty="0">
                <a:solidFill>
                  <a:srgbClr val="000000"/>
                </a:solidFill>
                <a:effectLst/>
                <a:latin typeface="Expressway"/>
              </a:rPr>
              <a:t>Exemple(s) de formation(s) possible(s)</a:t>
            </a:r>
          </a:p>
          <a:p>
            <a:pPr algn="l">
              <a:buFont typeface="Arial" panose="020B0604020202020204" pitchFamily="34" charset="0"/>
              <a:buChar char="•"/>
            </a:pPr>
            <a:r>
              <a:rPr lang="fr-FR" b="0" i="0" u="sng" dirty="0">
                <a:effectLst/>
                <a:latin typeface="Expressway"/>
                <a:hlinkClick r:id="rId2">
                  <a:extLst>
                    <a:ext uri="{A12FA001-AC4F-418D-AE19-62706E023703}">
                      <ahyp:hlinkClr xmlns:ahyp="http://schemas.microsoft.com/office/drawing/2018/hyperlinkcolor" val="tx"/>
                    </a:ext>
                  </a:extLst>
                </a:hlinkClick>
              </a:rPr>
              <a:t>BTS Analyses de biologie médicale</a:t>
            </a:r>
            <a:endParaRPr lang="fr-FR" b="0" i="0" dirty="0">
              <a:effectLst/>
              <a:latin typeface="Expressway"/>
            </a:endParaRPr>
          </a:p>
          <a:p>
            <a:pPr algn="l">
              <a:buFont typeface="Arial" panose="020B0604020202020204" pitchFamily="34" charset="0"/>
              <a:buChar char="•"/>
            </a:pPr>
            <a:r>
              <a:rPr lang="fr-FR" b="0" i="0" u="sng" dirty="0">
                <a:effectLst/>
                <a:latin typeface="Expressway"/>
                <a:hlinkClick r:id="rId3">
                  <a:extLst>
                    <a:ext uri="{A12FA001-AC4F-418D-AE19-62706E023703}">
                      <ahyp:hlinkClr xmlns:ahyp="http://schemas.microsoft.com/office/drawing/2018/hyperlinkcolor" val="tx"/>
                    </a:ext>
                  </a:extLst>
                </a:hlinkClick>
              </a:rPr>
              <a:t>BTS </a:t>
            </a:r>
            <a:r>
              <a:rPr lang="fr-FR" b="0" i="0" u="sng" dirty="0" err="1">
                <a:effectLst/>
                <a:latin typeface="Expressway"/>
                <a:hlinkClick r:id="rId3">
                  <a:extLst>
                    <a:ext uri="{A12FA001-AC4F-418D-AE19-62706E023703}">
                      <ahyp:hlinkClr xmlns:ahyp="http://schemas.microsoft.com/office/drawing/2018/hyperlinkcolor" val="tx"/>
                    </a:ext>
                  </a:extLst>
                </a:hlinkClick>
              </a:rPr>
              <a:t>Bioanalyses</a:t>
            </a:r>
            <a:r>
              <a:rPr lang="fr-FR" b="0" i="0" u="sng" dirty="0">
                <a:effectLst/>
                <a:latin typeface="Expressway"/>
                <a:hlinkClick r:id="rId3">
                  <a:extLst>
                    <a:ext uri="{A12FA001-AC4F-418D-AE19-62706E023703}">
                      <ahyp:hlinkClr xmlns:ahyp="http://schemas.microsoft.com/office/drawing/2018/hyperlinkcolor" val="tx"/>
                    </a:ext>
                  </a:extLst>
                </a:hlinkClick>
              </a:rPr>
              <a:t> et contrôles</a:t>
            </a:r>
            <a:endParaRPr lang="fr-FR" b="0" i="0" dirty="0">
              <a:effectLst/>
              <a:latin typeface="Expressway"/>
            </a:endParaRPr>
          </a:p>
          <a:p>
            <a:pPr algn="l">
              <a:buFont typeface="Arial" panose="020B0604020202020204" pitchFamily="34" charset="0"/>
              <a:buChar char="•"/>
            </a:pPr>
            <a:r>
              <a:rPr lang="fr-FR" b="0" i="0" u="sng" dirty="0">
                <a:effectLst/>
                <a:latin typeface="Expressway"/>
                <a:hlinkClick r:id="rId4">
                  <a:extLst>
                    <a:ext uri="{A12FA001-AC4F-418D-AE19-62706E023703}">
                      <ahyp:hlinkClr xmlns:ahyp="http://schemas.microsoft.com/office/drawing/2018/hyperlinkcolor" val="tx"/>
                    </a:ext>
                  </a:extLst>
                </a:hlinkClick>
              </a:rPr>
              <a:t>BTS</a:t>
            </a:r>
            <a:r>
              <a:rPr lang="fr-FR" b="0" i="0" u="sng" dirty="0">
                <a:solidFill>
                  <a:srgbClr val="FA2B5C"/>
                </a:solidFill>
                <a:effectLst/>
                <a:latin typeface="Expressway"/>
                <a:hlinkClick r:id="rId4">
                  <a:extLst>
                    <a:ext uri="{A12FA001-AC4F-418D-AE19-62706E023703}">
                      <ahyp:hlinkClr xmlns:ahyp="http://schemas.microsoft.com/office/drawing/2018/hyperlinkcolor" val="tx"/>
                    </a:ext>
                  </a:extLst>
                </a:hlinkClick>
              </a:rPr>
              <a:t> </a:t>
            </a:r>
            <a:r>
              <a:rPr lang="fr-FR" b="0" i="0" u="sng" dirty="0" err="1">
                <a:effectLst/>
                <a:latin typeface="Expressway"/>
                <a:hlinkClick r:id="rId4">
                  <a:extLst>
                    <a:ext uri="{A12FA001-AC4F-418D-AE19-62706E023703}">
                      <ahyp:hlinkClr xmlns:ahyp="http://schemas.microsoft.com/office/drawing/2018/hyperlinkcolor" val="tx"/>
                    </a:ext>
                  </a:extLst>
                </a:hlinkClick>
              </a:rPr>
              <a:t>bioqualité</a:t>
            </a:r>
            <a:endParaRPr lang="fr-FR" b="0" i="0" dirty="0">
              <a:effectLst/>
              <a:latin typeface="Expressway"/>
            </a:endParaRPr>
          </a:p>
          <a:p>
            <a:pPr algn="l">
              <a:buFont typeface="Arial" panose="020B0604020202020204" pitchFamily="34" charset="0"/>
              <a:buChar char="•"/>
            </a:pPr>
            <a:r>
              <a:rPr lang="fr-FR" b="0" i="0" u="sng" dirty="0">
                <a:effectLst/>
                <a:latin typeface="Expressway"/>
                <a:hlinkClick r:id="rId5">
                  <a:extLst>
                    <a:ext uri="{A12FA001-AC4F-418D-AE19-62706E023703}">
                      <ahyp:hlinkClr xmlns:ahyp="http://schemas.microsoft.com/office/drawing/2018/hyperlinkcolor" val="tx"/>
                    </a:ext>
                  </a:extLst>
                </a:hlinkClick>
              </a:rPr>
              <a:t>BTS Biotechnologies</a:t>
            </a:r>
            <a:endParaRPr lang="fr-FR" b="0" i="0" dirty="0">
              <a:effectLst/>
              <a:latin typeface="Expressway"/>
            </a:endParaRPr>
          </a:p>
          <a:p>
            <a:pPr algn="l">
              <a:buFont typeface="Arial" panose="020B0604020202020204" pitchFamily="34" charset="0"/>
              <a:buChar char="•"/>
            </a:pPr>
            <a:r>
              <a:rPr lang="fr-FR" b="0" i="0" u="sng" dirty="0">
                <a:effectLst/>
                <a:latin typeface="Expressway"/>
                <a:hlinkClick r:id="rId6">
                  <a:extLst>
                    <a:ext uri="{A12FA001-AC4F-418D-AE19-62706E023703}">
                      <ahyp:hlinkClr xmlns:ahyp="http://schemas.microsoft.com/office/drawing/2018/hyperlinkcolor" val="tx"/>
                    </a:ext>
                  </a:extLst>
                </a:hlinkClick>
              </a:rPr>
              <a:t>BTS Métiers de l'eau</a:t>
            </a:r>
            <a:endParaRPr lang="fr-FR" b="0" i="0" dirty="0">
              <a:effectLst/>
              <a:latin typeface="Expressway"/>
            </a:endParaRPr>
          </a:p>
          <a:p>
            <a:pPr>
              <a:buFont typeface="Arial" panose="020B0604020202020204" pitchFamily="34" charset="0"/>
              <a:buChar char="•"/>
            </a:pPr>
            <a:r>
              <a:rPr lang="fr-FR" sz="3000" b="0" i="0" u="sng" dirty="0">
                <a:solidFill>
                  <a:srgbClr val="000000"/>
                </a:solidFill>
                <a:effectLst/>
                <a:latin typeface="Expressway"/>
                <a:hlinkClick r:id="rId7"/>
              </a:rPr>
              <a:t>BTSA analyses biologiques, biotechnologiques, agricoles et environnementales</a:t>
            </a:r>
            <a:endParaRPr lang="fr-FR" sz="3000" b="0" i="0" dirty="0">
              <a:solidFill>
                <a:srgbClr val="000000"/>
              </a:solidFill>
              <a:effectLst/>
              <a:latin typeface="Expressway"/>
            </a:endParaRPr>
          </a:p>
          <a:p>
            <a:pPr algn="l">
              <a:buFont typeface="Arial" panose="020B0604020202020204" pitchFamily="34" charset="0"/>
              <a:buChar char="•"/>
            </a:pPr>
            <a:r>
              <a:rPr lang="fr-FR" b="0" i="0" u="sng" dirty="0">
                <a:effectLst/>
                <a:latin typeface="Expressway"/>
                <a:hlinkClick r:id="rId8">
                  <a:extLst>
                    <a:ext uri="{A12FA001-AC4F-418D-AE19-62706E023703}">
                      <ahyp:hlinkClr xmlns:ahyp="http://schemas.microsoft.com/office/drawing/2018/hyperlinkcolor" val="tx"/>
                    </a:ext>
                  </a:extLst>
                </a:hlinkClick>
              </a:rPr>
              <a:t>DEUST Analyse des milieux biologiques</a:t>
            </a:r>
            <a:endParaRPr lang="fr-FR" b="0" i="0" dirty="0">
              <a:effectLst/>
              <a:latin typeface="Expressway"/>
            </a:endParaRPr>
          </a:p>
          <a:p>
            <a:endParaRPr lang="fr-FR" dirty="0"/>
          </a:p>
        </p:txBody>
      </p:sp>
      <p:pic>
        <p:nvPicPr>
          <p:cNvPr id="4" name="Picture 2" descr="Accueil - Onisep">
            <a:extLst>
              <a:ext uri="{FF2B5EF4-FFF2-40B4-BE49-F238E27FC236}">
                <a16:creationId xmlns:a16="http://schemas.microsoft.com/office/drawing/2014/main" id="{8299048F-563A-4622-89AB-6A4E66E70A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9423" y="-7244"/>
            <a:ext cx="3282346" cy="70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A0732C-B11E-07E9-EEA0-35D6C5D59242}"/>
              </a:ext>
            </a:extLst>
          </p:cNvPr>
          <p:cNvSpPr>
            <a:spLocks noGrp="1"/>
          </p:cNvSpPr>
          <p:nvPr>
            <p:ph type="title"/>
          </p:nvPr>
        </p:nvSpPr>
        <p:spPr/>
        <p:txBody>
          <a:bodyPr/>
          <a:lstStyle/>
          <a:p>
            <a:pPr algn="ctr"/>
            <a:r>
              <a:rPr lang="fr-FR" dirty="0"/>
              <a:t>Le lycée technique les </a:t>
            </a:r>
            <a:r>
              <a:rPr lang="fr-FR" dirty="0" err="1"/>
              <a:t>mandailles</a:t>
            </a:r>
            <a:br>
              <a:rPr lang="fr-FR" dirty="0"/>
            </a:br>
            <a:r>
              <a:rPr lang="fr-FR" sz="1600" dirty="0">
                <a:solidFill>
                  <a:srgbClr val="92D050"/>
                </a:solidFill>
              </a:rPr>
              <a:t>26330 CHATEAUNEUF DE GALAURE</a:t>
            </a:r>
          </a:p>
        </p:txBody>
      </p:sp>
      <p:pic>
        <p:nvPicPr>
          <p:cNvPr id="4098" name="Picture 2" descr="Lycée Les Mandailles | Facebook">
            <a:extLst>
              <a:ext uri="{FF2B5EF4-FFF2-40B4-BE49-F238E27FC236}">
                <a16:creationId xmlns:a16="http://schemas.microsoft.com/office/drawing/2014/main" id="{6474D7FD-0C00-6194-2465-7D2C40A35A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2278" y="2239347"/>
            <a:ext cx="6810954" cy="381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852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84D63-7C5C-EF3A-2CD8-889C490E31E8}"/>
              </a:ext>
            </a:extLst>
          </p:cNvPr>
          <p:cNvSpPr>
            <a:spLocks noGrp="1"/>
          </p:cNvSpPr>
          <p:nvPr>
            <p:ph type="title"/>
          </p:nvPr>
        </p:nvSpPr>
        <p:spPr/>
        <p:txBody>
          <a:bodyPr>
            <a:normAutofit/>
          </a:bodyPr>
          <a:lstStyle/>
          <a:p>
            <a:pPr algn="ctr"/>
            <a:r>
              <a:rPr lang="fr-FR" b="1" i="0" dirty="0">
                <a:solidFill>
                  <a:srgbClr val="0070C0"/>
                </a:solidFill>
                <a:effectLst/>
                <a:latin typeface="Expressway Condensed"/>
              </a:rPr>
              <a:t>BTSA analyses biologiques, biotechnologiques, agricoles et environnementales (ANABIOTEC)</a:t>
            </a:r>
            <a:endParaRPr lang="fr-FR" dirty="0">
              <a:solidFill>
                <a:srgbClr val="0070C0"/>
              </a:solidFill>
            </a:endParaRPr>
          </a:p>
        </p:txBody>
      </p:sp>
      <p:sp>
        <p:nvSpPr>
          <p:cNvPr id="3" name="Espace réservé du contenu 2">
            <a:extLst>
              <a:ext uri="{FF2B5EF4-FFF2-40B4-BE49-F238E27FC236}">
                <a16:creationId xmlns:a16="http://schemas.microsoft.com/office/drawing/2014/main" id="{2DAC0176-9556-5DDE-D0F1-C2238B4897C2}"/>
              </a:ext>
            </a:extLst>
          </p:cNvPr>
          <p:cNvSpPr>
            <a:spLocks noGrp="1"/>
          </p:cNvSpPr>
          <p:nvPr>
            <p:ph idx="1"/>
          </p:nvPr>
        </p:nvSpPr>
        <p:spPr/>
        <p:txBody>
          <a:bodyPr>
            <a:normAutofit fontScale="92500" lnSpcReduction="20000"/>
          </a:bodyPr>
          <a:lstStyle/>
          <a:p>
            <a:pPr marL="0" indent="0" algn="just">
              <a:buNone/>
            </a:pPr>
            <a:r>
              <a:rPr lang="fr-FR" dirty="0"/>
              <a:t>Le BTSA ANABIOTEC forme aux fonctions de technicien de laboratoire. </a:t>
            </a:r>
          </a:p>
          <a:p>
            <a:pPr marL="0" indent="0" algn="just">
              <a:buNone/>
            </a:pPr>
            <a:r>
              <a:rPr lang="fr-FR" dirty="0"/>
              <a:t>L’apprenant apprend à préparer et à mettre en œuvre des analyses indispensables en biologie, biochimie, microbiologie et chimie ainsi qu'à réaliser des procédés biotechnologiques. Il est entraîné au fonctionnement des différents appareillages et à la prise de mesures. Il sait organiser son travail en respectant les recommandations d'hygiène et de sécurité, la réglementation et la démarche qualité adaptées. Il sait concevoir un plan de contrôle et mettre en place un système analytique. Sa formation porte aussi sur l'interprétation et la restitution des résultats.</a:t>
            </a:r>
          </a:p>
          <a:p>
            <a:pPr marL="0" indent="0">
              <a:buNone/>
            </a:pPr>
            <a:endParaRPr lang="fr-FR" dirty="0"/>
          </a:p>
          <a:p>
            <a:pPr marL="0" indent="0" algn="just">
              <a:buNone/>
            </a:pPr>
            <a:r>
              <a:rPr lang="fr-FR" dirty="0"/>
              <a:t>Le technicien travaille dans les industries agroalimentaires, chimiques ou pharmaceutiques, dans l'environnement, l'agriculture ou la recherche et dans le domaine de la santé.</a:t>
            </a:r>
          </a:p>
        </p:txBody>
      </p:sp>
      <p:pic>
        <p:nvPicPr>
          <p:cNvPr id="6" name="Picture 2" descr="Accueil - Onisep">
            <a:extLst>
              <a:ext uri="{FF2B5EF4-FFF2-40B4-BE49-F238E27FC236}">
                <a16:creationId xmlns:a16="http://schemas.microsoft.com/office/drawing/2014/main" id="{2B17D3EC-CA65-EFF8-9070-00A6076DF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423" y="-7244"/>
            <a:ext cx="3282346" cy="70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80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C65D2-17F1-7358-FD82-D497C537A2B8}"/>
              </a:ext>
            </a:extLst>
          </p:cNvPr>
          <p:cNvSpPr>
            <a:spLocks noGrp="1"/>
          </p:cNvSpPr>
          <p:nvPr>
            <p:ph type="title"/>
          </p:nvPr>
        </p:nvSpPr>
        <p:spPr/>
        <p:txBody>
          <a:bodyPr>
            <a:normAutofit fontScale="90000"/>
          </a:bodyPr>
          <a:lstStyle/>
          <a:p>
            <a:pPr algn="ctr"/>
            <a:r>
              <a:rPr lang="fr-FR" b="1" i="0" dirty="0">
                <a:solidFill>
                  <a:srgbClr val="000000"/>
                </a:solidFill>
                <a:effectLst/>
                <a:latin typeface="Expressway"/>
              </a:rPr>
              <a:t>Attendus nationaux de la plateforme d'inscription dans l'enseignement supérieur </a:t>
            </a:r>
            <a:r>
              <a:rPr lang="fr-FR" b="1" i="0" dirty="0" err="1">
                <a:solidFill>
                  <a:srgbClr val="000000"/>
                </a:solidFill>
                <a:effectLst/>
                <a:latin typeface="Expressway"/>
              </a:rPr>
              <a:t>Parcoursup</a:t>
            </a:r>
            <a:br>
              <a:rPr lang="fr-FR" b="1" i="0" dirty="0">
                <a:solidFill>
                  <a:srgbClr val="000000"/>
                </a:solidFill>
                <a:effectLst/>
                <a:latin typeface="Expressway"/>
              </a:rPr>
            </a:br>
            <a:endParaRPr lang="fr-FR" dirty="0"/>
          </a:p>
        </p:txBody>
      </p:sp>
      <p:sp>
        <p:nvSpPr>
          <p:cNvPr id="3" name="Espace réservé du contenu 2">
            <a:extLst>
              <a:ext uri="{FF2B5EF4-FFF2-40B4-BE49-F238E27FC236}">
                <a16:creationId xmlns:a16="http://schemas.microsoft.com/office/drawing/2014/main" id="{524517B8-7FDD-70DB-07D2-ECD3B3DDB5B2}"/>
              </a:ext>
            </a:extLst>
          </p:cNvPr>
          <p:cNvSpPr>
            <a:spLocks noGrp="1"/>
          </p:cNvSpPr>
          <p:nvPr>
            <p:ph idx="1"/>
          </p:nvPr>
        </p:nvSpPr>
        <p:spPr/>
        <p:txBody>
          <a:bodyPr>
            <a:normAutofit fontScale="77500" lnSpcReduction="20000"/>
          </a:bodyPr>
          <a:lstStyle/>
          <a:p>
            <a:pPr algn="l">
              <a:buFont typeface="Arial" panose="020B0604020202020204" pitchFamily="34" charset="0"/>
              <a:buChar char="•"/>
            </a:pPr>
            <a:r>
              <a:rPr lang="fr-FR" b="0" i="0" dirty="0">
                <a:solidFill>
                  <a:srgbClr val="000000"/>
                </a:solidFill>
                <a:effectLst/>
                <a:latin typeface="Expressway"/>
              </a:rPr>
              <a:t>S'intéresser aux biotechnologies et aux activités expérimentales pratiquées en laboratoire d'analyse, de recherche ou en entreprise.</a:t>
            </a:r>
          </a:p>
          <a:p>
            <a:pPr algn="l">
              <a:buFont typeface="Arial" panose="020B0604020202020204" pitchFamily="34" charset="0"/>
              <a:buChar char="•"/>
            </a:pPr>
            <a:r>
              <a:rPr lang="fr-FR" b="0" i="0" dirty="0">
                <a:solidFill>
                  <a:srgbClr val="000000"/>
                </a:solidFill>
                <a:effectLst/>
                <a:latin typeface="Expressway"/>
              </a:rPr>
              <a:t>S'intéresser aux démarches d'analyses relatives à la santé humaine, animale, à l'alimentation, à l’agriculture et à l'environnement.</a:t>
            </a:r>
          </a:p>
          <a:p>
            <a:pPr algn="l">
              <a:buFont typeface="Arial" panose="020B0604020202020204" pitchFamily="34" charset="0"/>
              <a:buChar char="•"/>
            </a:pPr>
            <a:r>
              <a:rPr lang="fr-FR" b="0" i="0" dirty="0">
                <a:solidFill>
                  <a:srgbClr val="000000"/>
                </a:solidFill>
                <a:effectLst/>
                <a:latin typeface="Expressway"/>
              </a:rPr>
              <a:t>S'intéresser aux activités pratiques, aux technologies d'analyses scientifiques et à leurs évolutions (biochimie, microbiologie, biologie, biotechnologie, sciences physiques et chimie).</a:t>
            </a:r>
          </a:p>
          <a:p>
            <a:pPr algn="l">
              <a:buFont typeface="Arial" panose="020B0604020202020204" pitchFamily="34" charset="0"/>
              <a:buChar char="•"/>
            </a:pPr>
            <a:r>
              <a:rPr lang="fr-FR" b="0" i="0" dirty="0">
                <a:solidFill>
                  <a:srgbClr val="000000"/>
                </a:solidFill>
                <a:effectLst/>
                <a:latin typeface="Expressway"/>
              </a:rPr>
              <a:t>Disposer de compétences permettant d'adopter des comportements et des codes professionnels.</a:t>
            </a:r>
          </a:p>
          <a:p>
            <a:pPr algn="l">
              <a:buFont typeface="Arial" panose="020B0604020202020204" pitchFamily="34" charset="0"/>
              <a:buChar char="•"/>
            </a:pPr>
            <a:r>
              <a:rPr lang="fr-FR" b="0" i="0" dirty="0">
                <a:solidFill>
                  <a:srgbClr val="000000"/>
                </a:solidFill>
                <a:effectLst/>
                <a:latin typeface="Expressway"/>
              </a:rPr>
              <a:t>Disposer de capacités de prise de décisions, d'organisation et d'autonomie.</a:t>
            </a:r>
          </a:p>
          <a:p>
            <a:pPr algn="l">
              <a:buFont typeface="Arial" panose="020B0604020202020204" pitchFamily="34" charset="0"/>
              <a:buChar char="•"/>
            </a:pPr>
            <a:r>
              <a:rPr lang="fr-FR" b="0" i="0" dirty="0">
                <a:solidFill>
                  <a:srgbClr val="000000"/>
                </a:solidFill>
                <a:effectLst/>
                <a:latin typeface="Expressway"/>
              </a:rPr>
              <a:t>Disposer de compétences en matière d'expression écrite et orale pour communiquer et argumenter.</a:t>
            </a:r>
          </a:p>
          <a:p>
            <a:pPr algn="l">
              <a:buFont typeface="Arial" panose="020B0604020202020204" pitchFamily="34" charset="0"/>
              <a:buChar char="•"/>
            </a:pPr>
            <a:r>
              <a:rPr lang="fr-FR" b="0" i="0" dirty="0">
                <a:solidFill>
                  <a:srgbClr val="000000"/>
                </a:solidFill>
                <a:effectLst/>
                <a:latin typeface="Expressway"/>
              </a:rPr>
              <a:t>Disposer de compétences collaboratives et d'animation d'équipe dans le cadre d'une démarche de projet.</a:t>
            </a:r>
          </a:p>
          <a:p>
            <a:endParaRPr lang="fr-FR" dirty="0"/>
          </a:p>
        </p:txBody>
      </p:sp>
      <p:pic>
        <p:nvPicPr>
          <p:cNvPr id="4" name="Picture 2" descr="Accueil - Onisep">
            <a:extLst>
              <a:ext uri="{FF2B5EF4-FFF2-40B4-BE49-F238E27FC236}">
                <a16:creationId xmlns:a16="http://schemas.microsoft.com/office/drawing/2014/main" id="{D20C2C86-2B2C-D5F3-E9AD-67D66653A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423" y="-7244"/>
            <a:ext cx="3282346" cy="70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19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57129E-9AAA-4E8C-9A84-90BD4C34C56C}"/>
              </a:ext>
            </a:extLst>
          </p:cNvPr>
          <p:cNvSpPr>
            <a:spLocks noGrp="1"/>
          </p:cNvSpPr>
          <p:nvPr>
            <p:ph type="title"/>
          </p:nvPr>
        </p:nvSpPr>
        <p:spPr/>
        <p:txBody>
          <a:bodyPr/>
          <a:lstStyle/>
          <a:p>
            <a:pPr algn="ctr"/>
            <a:r>
              <a:rPr lang="fr-FR" dirty="0"/>
              <a:t>Origines des étudiants d’un  BTSA </a:t>
            </a:r>
            <a:r>
              <a:rPr lang="fr-FR" dirty="0" err="1"/>
              <a:t>Anabiotec</a:t>
            </a:r>
            <a:endParaRPr lang="fr-FR" dirty="0"/>
          </a:p>
        </p:txBody>
      </p:sp>
      <p:sp>
        <p:nvSpPr>
          <p:cNvPr id="3" name="Espace réservé du contenu 2">
            <a:extLst>
              <a:ext uri="{FF2B5EF4-FFF2-40B4-BE49-F238E27FC236}">
                <a16:creationId xmlns:a16="http://schemas.microsoft.com/office/drawing/2014/main" id="{E4F995FE-59FE-4141-8B52-C7DF382B0458}"/>
              </a:ext>
            </a:extLst>
          </p:cNvPr>
          <p:cNvSpPr>
            <a:spLocks noGrp="1"/>
          </p:cNvSpPr>
          <p:nvPr>
            <p:ph idx="1"/>
          </p:nvPr>
        </p:nvSpPr>
        <p:spPr/>
        <p:txBody>
          <a:bodyPr>
            <a:normAutofit lnSpcReduction="10000"/>
          </a:bodyPr>
          <a:lstStyle/>
          <a:p>
            <a:r>
              <a:rPr lang="fr-FR" dirty="0"/>
              <a:t>En BTS 1</a:t>
            </a:r>
            <a:r>
              <a:rPr lang="fr-FR" baseline="30000" dirty="0"/>
              <a:t>ère</a:t>
            </a:r>
            <a:r>
              <a:rPr lang="fr-FR" dirty="0"/>
              <a:t> année, les origines des étudiants sont diverses :</a:t>
            </a:r>
          </a:p>
          <a:p>
            <a:pPr lvl="1"/>
            <a:r>
              <a:rPr lang="fr-FR" dirty="0"/>
              <a:t>Bac Pro</a:t>
            </a:r>
          </a:p>
          <a:p>
            <a:pPr lvl="1"/>
            <a:r>
              <a:rPr lang="fr-FR" dirty="0"/>
              <a:t>Bac général</a:t>
            </a:r>
          </a:p>
          <a:p>
            <a:pPr lvl="1"/>
            <a:r>
              <a:rPr lang="fr-FR" dirty="0"/>
              <a:t>Bac Techno STL, STAV …</a:t>
            </a:r>
          </a:p>
          <a:p>
            <a:pPr lvl="1"/>
            <a:endParaRPr lang="fr-FR" dirty="0"/>
          </a:p>
          <a:p>
            <a:pPr lvl="1"/>
            <a:r>
              <a:rPr lang="fr-FR" dirty="0"/>
              <a:t>Les 3 matières professionnelles sont : microbiologie, biologie et chimie</a:t>
            </a:r>
          </a:p>
          <a:p>
            <a:pPr lvl="1"/>
            <a:r>
              <a:rPr lang="fr-FR" dirty="0"/>
              <a:t>Il y a en moyenne 2 jours par semaine de TP : biologie, microbiologie, chimie et informatique</a:t>
            </a:r>
          </a:p>
          <a:p>
            <a:pPr lvl="1"/>
            <a:r>
              <a:rPr lang="fr-FR" dirty="0"/>
              <a:t>Poursuite d’étude : 80% des étudiants poursuivent leurs études : licence pro, licence générale, école d’ingénieur</a:t>
            </a:r>
          </a:p>
          <a:p>
            <a:pPr marL="457200" lvl="1" indent="0">
              <a:buNone/>
            </a:pPr>
            <a:endParaRPr lang="fr-FR" dirty="0"/>
          </a:p>
          <a:p>
            <a:pPr marL="457200" lvl="1" indent="0">
              <a:buNone/>
            </a:pPr>
            <a:endParaRPr lang="fr-FR" dirty="0"/>
          </a:p>
        </p:txBody>
      </p:sp>
    </p:spTree>
    <p:extLst>
      <p:ext uri="{BB962C8B-B14F-4D97-AF65-F5344CB8AC3E}">
        <p14:creationId xmlns:p14="http://schemas.microsoft.com/office/powerpoint/2010/main" val="398369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DA663B-5E1B-4D8B-99EA-8ADA3D5CC36D}"/>
              </a:ext>
            </a:extLst>
          </p:cNvPr>
          <p:cNvSpPr>
            <a:spLocks noGrp="1"/>
          </p:cNvSpPr>
          <p:nvPr>
            <p:ph type="title"/>
          </p:nvPr>
        </p:nvSpPr>
        <p:spPr/>
        <p:txBody>
          <a:bodyPr/>
          <a:lstStyle/>
          <a:p>
            <a:pPr algn="ctr"/>
            <a:r>
              <a:rPr lang="fr-FR" dirty="0"/>
              <a:t>Organisation de la formation dans notre établissement</a:t>
            </a:r>
          </a:p>
        </p:txBody>
      </p:sp>
      <p:sp>
        <p:nvSpPr>
          <p:cNvPr id="3" name="Espace réservé du contenu 2">
            <a:extLst>
              <a:ext uri="{FF2B5EF4-FFF2-40B4-BE49-F238E27FC236}">
                <a16:creationId xmlns:a16="http://schemas.microsoft.com/office/drawing/2014/main" id="{487823D6-46F6-400B-80DF-2ECC309E2173}"/>
              </a:ext>
            </a:extLst>
          </p:cNvPr>
          <p:cNvSpPr>
            <a:spLocks noGrp="1"/>
          </p:cNvSpPr>
          <p:nvPr>
            <p:ph idx="1"/>
          </p:nvPr>
        </p:nvSpPr>
        <p:spPr/>
        <p:txBody>
          <a:bodyPr>
            <a:normAutofit fontScale="92500" lnSpcReduction="10000"/>
          </a:bodyPr>
          <a:lstStyle/>
          <a:p>
            <a:endParaRPr lang="fr-FR" dirty="0"/>
          </a:p>
          <a:p>
            <a:r>
              <a:rPr lang="fr-FR" dirty="0"/>
              <a:t>La formation s’organise autour de 4 semestres : </a:t>
            </a:r>
          </a:p>
          <a:p>
            <a:pPr lvl="1"/>
            <a:r>
              <a:rPr lang="fr-FR" dirty="0"/>
              <a:t>Semestre 1	Domaine agroalimentaire</a:t>
            </a:r>
          </a:p>
          <a:p>
            <a:pPr lvl="1"/>
            <a:r>
              <a:rPr lang="fr-FR" dirty="0"/>
              <a:t>Semestre 2	Domaine de la santé</a:t>
            </a:r>
          </a:p>
          <a:p>
            <a:pPr lvl="1"/>
            <a:r>
              <a:rPr lang="fr-FR" dirty="0"/>
              <a:t>Semestre 3	Domaine de l’environnement</a:t>
            </a:r>
          </a:p>
          <a:p>
            <a:pPr lvl="1"/>
            <a:r>
              <a:rPr lang="fr-FR" dirty="0"/>
              <a:t>Semestre 4	Domaine des biotechnologies</a:t>
            </a:r>
          </a:p>
          <a:p>
            <a:pPr marL="457200" lvl="1" indent="0">
              <a:buNone/>
            </a:pPr>
            <a:endParaRPr lang="fr-FR" dirty="0"/>
          </a:p>
          <a:p>
            <a:pPr marL="0" indent="0">
              <a:buNone/>
            </a:pPr>
            <a:r>
              <a:rPr lang="fr-FR" dirty="0"/>
              <a:t>L’obtention de l’examen se fait  par les épreuves certificatives  CCF passées au lycée sur les quatre semestre.</a:t>
            </a:r>
          </a:p>
          <a:p>
            <a:endParaRPr lang="fr-FR" dirty="0"/>
          </a:p>
          <a:p>
            <a:pPr marL="0" indent="0">
              <a:buNone/>
            </a:pPr>
            <a:endParaRPr lang="fr-FR" dirty="0"/>
          </a:p>
        </p:txBody>
      </p:sp>
    </p:spTree>
    <p:extLst>
      <p:ext uri="{BB962C8B-B14F-4D97-AF65-F5344CB8AC3E}">
        <p14:creationId xmlns:p14="http://schemas.microsoft.com/office/powerpoint/2010/main" val="170255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9954E2-587B-47ED-88B3-A76DE79DF1BB}"/>
              </a:ext>
            </a:extLst>
          </p:cNvPr>
          <p:cNvSpPr>
            <a:spLocks noGrp="1"/>
          </p:cNvSpPr>
          <p:nvPr>
            <p:ph type="title"/>
          </p:nvPr>
        </p:nvSpPr>
        <p:spPr/>
        <p:txBody>
          <a:bodyPr/>
          <a:lstStyle/>
          <a:p>
            <a:pPr algn="ctr"/>
            <a:r>
              <a:rPr lang="fr-FR" dirty="0"/>
              <a:t>Domaine agroalimentaire</a:t>
            </a:r>
          </a:p>
        </p:txBody>
      </p:sp>
      <p:pic>
        <p:nvPicPr>
          <p:cNvPr id="4" name="Espace réservé du contenu 3">
            <a:extLst>
              <a:ext uri="{FF2B5EF4-FFF2-40B4-BE49-F238E27FC236}">
                <a16:creationId xmlns:a16="http://schemas.microsoft.com/office/drawing/2014/main" id="{BE3C952D-4902-05DF-154A-E3D103315A7A}"/>
              </a:ext>
            </a:extLst>
          </p:cNvPr>
          <p:cNvPicPr>
            <a:picLocks noGrp="1" noChangeAspect="1"/>
          </p:cNvPicPr>
          <p:nvPr>
            <p:ph idx="1"/>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05430" y="2176615"/>
            <a:ext cx="4801928" cy="3603178"/>
          </a:xfrm>
          <a:prstGeom prst="rect">
            <a:avLst/>
          </a:prstGeom>
          <a:noFill/>
          <a:ln>
            <a:noFill/>
          </a:ln>
        </p:spPr>
      </p:pic>
      <p:sp>
        <p:nvSpPr>
          <p:cNvPr id="5" name="Ellipse 4">
            <a:extLst>
              <a:ext uri="{FF2B5EF4-FFF2-40B4-BE49-F238E27FC236}">
                <a16:creationId xmlns:a16="http://schemas.microsoft.com/office/drawing/2014/main" id="{5828AAE9-C531-39E8-4D5C-E5A5B3F2897A}"/>
              </a:ext>
            </a:extLst>
          </p:cNvPr>
          <p:cNvSpPr/>
          <p:nvPr/>
        </p:nvSpPr>
        <p:spPr>
          <a:xfrm>
            <a:off x="6799923" y="4385333"/>
            <a:ext cx="1319530" cy="1394460"/>
          </a:xfrm>
          <a:prstGeom prst="ellipse">
            <a:avLst/>
          </a:prstGeom>
          <a:blipFill dpi="0" rotWithShape="1">
            <a:blip r:embed="rId4" cstate="print">
              <a:extLst>
                <a:ext uri="{28A0092B-C50C-407E-A947-70E740481C1C}">
                  <a14:useLocalDpi xmlns:a14="http://schemas.microsoft.com/office/drawing/2010/main" val="0"/>
                </a:ext>
              </a:extLst>
            </a:blip>
            <a:srcRect/>
            <a:stretch>
              <a:fillRect l="-2673" r="-3339" b="-11022"/>
            </a:stretch>
          </a:blipFill>
          <a:ln w="12700" cap="flat" cmpd="sng" algn="ctr">
            <a:solidFill>
              <a:sysClr val="windowText" lastClr="000000">
                <a:lumMod val="95000"/>
                <a:lumOff val="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 name="Ellipse 5">
            <a:extLst>
              <a:ext uri="{FF2B5EF4-FFF2-40B4-BE49-F238E27FC236}">
                <a16:creationId xmlns:a16="http://schemas.microsoft.com/office/drawing/2014/main" id="{403EC201-8851-6E63-BA67-1EABAC379975}"/>
              </a:ext>
            </a:extLst>
          </p:cNvPr>
          <p:cNvSpPr/>
          <p:nvPr/>
        </p:nvSpPr>
        <p:spPr>
          <a:xfrm>
            <a:off x="7258173" y="3632078"/>
            <a:ext cx="1333500" cy="1242060"/>
          </a:xfrm>
          <a:prstGeom prst="ellipse">
            <a:avLst/>
          </a:prstGeom>
          <a:blipFill dpi="0" rotWithShape="1">
            <a:blip r:embed="rId5" cstate="print">
              <a:extLst>
                <a:ext uri="{28A0092B-C50C-407E-A947-70E740481C1C}">
                  <a14:useLocalDpi xmlns:a14="http://schemas.microsoft.com/office/drawing/2010/main" val="0"/>
                </a:ext>
              </a:extLst>
            </a:blip>
            <a:srcRect/>
            <a:stretch>
              <a:fillRect l="-45069" r="-8995" b="-13"/>
            </a:stretch>
          </a:blipFill>
          <a:ln w="12700" cap="flat" cmpd="sng" algn="ctr">
            <a:solidFill>
              <a:sysClr val="windowText" lastClr="000000">
                <a:lumMod val="95000"/>
                <a:lumOff val="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Ellipse 6">
            <a:extLst>
              <a:ext uri="{FF2B5EF4-FFF2-40B4-BE49-F238E27FC236}">
                <a16:creationId xmlns:a16="http://schemas.microsoft.com/office/drawing/2014/main" id="{219967BD-6940-3D0D-569D-A58A9A6F955B}"/>
              </a:ext>
            </a:extLst>
          </p:cNvPr>
          <p:cNvSpPr/>
          <p:nvPr/>
        </p:nvSpPr>
        <p:spPr>
          <a:xfrm>
            <a:off x="3193097" y="3978204"/>
            <a:ext cx="1394460" cy="143256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 name="Image 7">
            <a:extLst>
              <a:ext uri="{FF2B5EF4-FFF2-40B4-BE49-F238E27FC236}">
                <a16:creationId xmlns:a16="http://schemas.microsoft.com/office/drawing/2014/main" id="{6692BC7C-EA06-5ECD-17FC-9A88C7849FB1}"/>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flipH="1">
            <a:off x="9862696" y="3692727"/>
            <a:ext cx="1653540" cy="2204720"/>
          </a:xfrm>
          <a:prstGeom prst="rect">
            <a:avLst/>
          </a:prstGeom>
          <a:noFill/>
          <a:ln>
            <a:noFill/>
          </a:ln>
        </p:spPr>
      </p:pic>
      <p:sp>
        <p:nvSpPr>
          <p:cNvPr id="9" name="Ellipse 8">
            <a:extLst>
              <a:ext uri="{FF2B5EF4-FFF2-40B4-BE49-F238E27FC236}">
                <a16:creationId xmlns:a16="http://schemas.microsoft.com/office/drawing/2014/main" id="{E358D989-941E-2548-CD70-588802461B8C}"/>
              </a:ext>
            </a:extLst>
          </p:cNvPr>
          <p:cNvSpPr/>
          <p:nvPr/>
        </p:nvSpPr>
        <p:spPr>
          <a:xfrm>
            <a:off x="8057897" y="4253108"/>
            <a:ext cx="1439545" cy="1439545"/>
          </a:xfrm>
          <a:prstGeom prst="ellipse">
            <a:avLst/>
          </a:prstGeom>
          <a:blipFill dpi="0" rotWithShape="1">
            <a:blip r:embed="rId9" cstate="print">
              <a:extLst>
                <a:ext uri="{28A0092B-C50C-407E-A947-70E740481C1C}">
                  <a14:useLocalDpi xmlns:a14="http://schemas.microsoft.com/office/drawing/2010/main" val="0"/>
                </a:ext>
              </a:extLst>
            </a:blip>
            <a:srcRect/>
            <a:stretch>
              <a:fillRect l="-58901" t="-35746" r="-50909" b="-20786"/>
            </a:stretch>
          </a:blipFill>
          <a:ln w="12700" cap="flat" cmpd="sng" algn="ctr">
            <a:solidFill>
              <a:sysClr val="windowText" lastClr="000000">
                <a:lumMod val="95000"/>
                <a:lumOff val="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2050" name="Picture 2" descr="Mérieux Nutrisciences, un nouveau partenaire pour l'ANIA - ANIA">
            <a:extLst>
              <a:ext uri="{FF2B5EF4-FFF2-40B4-BE49-F238E27FC236}">
                <a16:creationId xmlns:a16="http://schemas.microsoft.com/office/drawing/2014/main" id="{374E0F26-036D-8946-B8CC-AD575AC74F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2886" y="2023519"/>
            <a:ext cx="1793350" cy="124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26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8F118-B77D-D7B3-DAA6-41195BEFA932}"/>
              </a:ext>
            </a:extLst>
          </p:cNvPr>
          <p:cNvSpPr>
            <a:spLocks noGrp="1"/>
          </p:cNvSpPr>
          <p:nvPr>
            <p:ph type="title"/>
          </p:nvPr>
        </p:nvSpPr>
        <p:spPr/>
        <p:txBody>
          <a:bodyPr/>
          <a:lstStyle/>
          <a:p>
            <a:pPr algn="ctr"/>
            <a:r>
              <a:rPr lang="fr-FR" dirty="0"/>
              <a:t>Domaine de la santé</a:t>
            </a:r>
          </a:p>
        </p:txBody>
      </p:sp>
      <p:pic>
        <p:nvPicPr>
          <p:cNvPr id="5" name="Espace réservé du contenu 4" descr="Une image contenant personne, intérieur, fenêtre, préparation&#10;&#10;Description générée automatiquement">
            <a:extLst>
              <a:ext uri="{FF2B5EF4-FFF2-40B4-BE49-F238E27FC236}">
                <a16:creationId xmlns:a16="http://schemas.microsoft.com/office/drawing/2014/main" id="{D2E94271-11CA-B1B5-20D2-1D0A03093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7148" y="2407298"/>
            <a:ext cx="3978426" cy="2983820"/>
          </a:xfrm>
        </p:spPr>
      </p:pic>
      <p:pic>
        <p:nvPicPr>
          <p:cNvPr id="1026" name="Picture 2" descr="Centre hospitalier de Valence">
            <a:extLst>
              <a:ext uri="{FF2B5EF4-FFF2-40B4-BE49-F238E27FC236}">
                <a16:creationId xmlns:a16="http://schemas.microsoft.com/office/drawing/2014/main" id="{FA9343FB-03BA-AEBA-A0A0-CA7BDD71C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23" y="4133818"/>
            <a:ext cx="1546744" cy="1546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BIO">
            <a:extLst>
              <a:ext uri="{FF2B5EF4-FFF2-40B4-BE49-F238E27FC236}">
                <a16:creationId xmlns:a16="http://schemas.microsoft.com/office/drawing/2014/main" id="{2FC09FE1-BE21-71B2-149C-B088401C1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091" y="4133818"/>
            <a:ext cx="362902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3" name="Espace réservé du contenu 4">
            <a:extLst>
              <a:ext uri="{FF2B5EF4-FFF2-40B4-BE49-F238E27FC236}">
                <a16:creationId xmlns:a16="http://schemas.microsoft.com/office/drawing/2014/main" id="{FA26E716-8A3F-F9A3-13BA-3A8C17AEB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123" y="1974206"/>
            <a:ext cx="2718879" cy="2039159"/>
          </a:xfrm>
          <a:prstGeom prst="rect">
            <a:avLst/>
          </a:prstGeom>
        </p:spPr>
      </p:pic>
    </p:spTree>
    <p:extLst>
      <p:ext uri="{BB962C8B-B14F-4D97-AF65-F5344CB8AC3E}">
        <p14:creationId xmlns:p14="http://schemas.microsoft.com/office/powerpoint/2010/main" val="257180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D7ED39-0AA8-4E4C-B4D7-8CF67C8AFD76}"/>
              </a:ext>
            </a:extLst>
          </p:cNvPr>
          <p:cNvSpPr>
            <a:spLocks noGrp="1"/>
          </p:cNvSpPr>
          <p:nvPr>
            <p:ph type="title"/>
          </p:nvPr>
        </p:nvSpPr>
        <p:spPr/>
        <p:txBody>
          <a:bodyPr/>
          <a:lstStyle/>
          <a:p>
            <a:pPr algn="ctr"/>
            <a:r>
              <a:rPr lang="fr-FR" dirty="0"/>
              <a:t>Domaine Environnement: </a:t>
            </a:r>
            <a:br>
              <a:rPr lang="fr-FR" dirty="0"/>
            </a:br>
            <a:r>
              <a:rPr lang="fr-FR" sz="1600" dirty="0"/>
              <a:t>analyses d’un lac sentinelle</a:t>
            </a:r>
          </a:p>
        </p:txBody>
      </p:sp>
      <p:pic>
        <p:nvPicPr>
          <p:cNvPr id="8" name="Espace réservé du contenu 7">
            <a:extLst>
              <a:ext uri="{FF2B5EF4-FFF2-40B4-BE49-F238E27FC236}">
                <a16:creationId xmlns:a16="http://schemas.microsoft.com/office/drawing/2014/main" id="{7CD9B6DE-0CDF-4DF0-ED96-643CDA485354}"/>
              </a:ext>
            </a:extLst>
          </p:cNvPr>
          <p:cNvPicPr>
            <a:picLocks noGrp="1" noChangeAspect="1"/>
          </p:cNvPicPr>
          <p:nvPr>
            <p:ph idx="1"/>
          </p:nvPr>
        </p:nvPicPr>
        <p:blipFill>
          <a:blip r:embed="rId2" r:link="rId3">
            <a:extLst>
              <a:ext uri="{28A0092B-C50C-407E-A947-70E740481C1C}">
                <a14:useLocalDpi xmlns:a14="http://schemas.microsoft.com/office/drawing/2010/main" val="0"/>
              </a:ext>
            </a:extLst>
          </a:blip>
          <a:stretch>
            <a:fillRect/>
          </a:stretch>
        </p:blipFill>
        <p:spPr bwMode="auto">
          <a:xfrm>
            <a:off x="3953404" y="2016125"/>
            <a:ext cx="4599517" cy="3449638"/>
          </a:xfrm>
          <a:prstGeom prst="rect">
            <a:avLst/>
          </a:prstGeom>
          <a:noFill/>
          <a:ln>
            <a:noFill/>
          </a:ln>
        </p:spPr>
      </p:pic>
      <p:sp>
        <p:nvSpPr>
          <p:cNvPr id="9" name="Ellipse 8">
            <a:extLst>
              <a:ext uri="{FF2B5EF4-FFF2-40B4-BE49-F238E27FC236}">
                <a16:creationId xmlns:a16="http://schemas.microsoft.com/office/drawing/2014/main" id="{C73A64AF-67AE-56B1-92F8-CB1373789ECC}"/>
              </a:ext>
            </a:extLst>
          </p:cNvPr>
          <p:cNvSpPr/>
          <p:nvPr/>
        </p:nvSpPr>
        <p:spPr>
          <a:xfrm>
            <a:off x="1043474" y="3822013"/>
            <a:ext cx="1874520" cy="199644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Ellipse 9">
            <a:extLst>
              <a:ext uri="{FF2B5EF4-FFF2-40B4-BE49-F238E27FC236}">
                <a16:creationId xmlns:a16="http://schemas.microsoft.com/office/drawing/2014/main" id="{467B0701-16BE-94DF-F897-A60E652B6BD5}"/>
              </a:ext>
            </a:extLst>
          </p:cNvPr>
          <p:cNvSpPr/>
          <p:nvPr/>
        </p:nvSpPr>
        <p:spPr>
          <a:xfrm>
            <a:off x="9475547" y="2016125"/>
            <a:ext cx="1859280" cy="196596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Tree>
    <p:extLst>
      <p:ext uri="{BB962C8B-B14F-4D97-AF65-F5344CB8AC3E}">
        <p14:creationId xmlns:p14="http://schemas.microsoft.com/office/powerpoint/2010/main" val="4106243046"/>
      </p:ext>
    </p:extLst>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349</TotalTime>
  <Words>1090</Words>
  <Application>Microsoft Office PowerPoint</Application>
  <PresentationFormat>Grand écran</PresentationFormat>
  <Paragraphs>96</Paragraphs>
  <Slides>20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Arial</vt:lpstr>
      <vt:lpstr>Expressway</vt:lpstr>
      <vt:lpstr>Expressway Condensed</vt:lpstr>
      <vt:lpstr>Gill Sans MT</vt:lpstr>
      <vt:lpstr>Galerie</vt:lpstr>
      <vt:lpstr>BTSA Anabiotec</vt:lpstr>
      <vt:lpstr>Les poursuites d'études après un bac stl </vt:lpstr>
      <vt:lpstr>BTSA analyses biologiques, biotechnologiques, agricoles et environnementales (ANABIOTEC)</vt:lpstr>
      <vt:lpstr>Attendus nationaux de la plateforme d'inscription dans l'enseignement supérieur Parcoursup </vt:lpstr>
      <vt:lpstr>Origines des étudiants d’un  BTSA Anabiotec</vt:lpstr>
      <vt:lpstr>Organisation de la formation dans notre établissement</vt:lpstr>
      <vt:lpstr>Domaine agroalimentaire</vt:lpstr>
      <vt:lpstr>Domaine de la santé</vt:lpstr>
      <vt:lpstr>Domaine Environnement:  analyses d’un lac sentinelle</vt:lpstr>
      <vt:lpstr>Domaine des biotechnologies</vt:lpstr>
      <vt:lpstr>STAGE pour la voie scolaire</vt:lpstr>
      <vt:lpstr>PROJETS propre au lycée les mandailles</vt:lpstr>
      <vt:lpstr>Participation à la fêtes de la science</vt:lpstr>
      <vt:lpstr>Formation complémentaire sur la technologie des miels</vt:lpstr>
      <vt:lpstr>Mise en œuvre de protocoles expérimentaux avec des laboratoires</vt:lpstr>
      <vt:lpstr>Participation à une étude scientifiques sur les lacs sentinelles en rhone-alpes</vt:lpstr>
      <vt:lpstr>Formations optionnelles</vt:lpstr>
      <vt:lpstr> Les poursuites d'études </vt:lpstr>
      <vt:lpstr>POSSIBILITES de LE FAIRE EN APPRENTISSAGE</vt:lpstr>
      <vt:lpstr>Le lycée technique les mandailles 26330 CHATEAUNEUF DE GALAURE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BTSA Anabiotec</dc:title>
  <dc:creator>Marie-Laure GOUY</dc:creator>
  <cp:lastModifiedBy>Philippe ASTIC</cp:lastModifiedBy>
  <cp:revision>27</cp:revision>
  <dcterms:created xsi:type="dcterms:W3CDTF">2022-01-14T16:18:32Z</dcterms:created>
  <dcterms:modified xsi:type="dcterms:W3CDTF">2023-01-22T09:39:38Z</dcterms:modified>
</cp:coreProperties>
</file>